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metadata/core-properties" Target="docProps/core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77" r:id="rId5"/>
    <p:sldId id="262" r:id="rId6"/>
    <p:sldId id="265" r:id="rId7"/>
    <p:sldId id="268" r:id="rId8"/>
    <p:sldId id="279" r:id="rId9"/>
    <p:sldId id="274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</p:sldIdLst>
  <p:sldSz cx="10704513" cy="601662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>
      <p:cViewPr>
        <p:scale>
          <a:sx n="127" d="100"/>
          <a:sy n="127" d="100"/>
        </p:scale>
        <p:origin x="5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414C2-090C-AE49-87BE-B43217D818A2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69913" y="1336675"/>
            <a:ext cx="641985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26343-F098-5B4D-99A6-A8DD4AD5F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26343-F098-5B4D-99A6-A8DD4AD5FE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5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960" y="261720"/>
            <a:ext cx="9633240" cy="109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960" y="1535400"/>
            <a:ext cx="9633240" cy="380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960" y="261720"/>
            <a:ext cx="9633240" cy="109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960" y="1535400"/>
            <a:ext cx="9633240" cy="380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4960" y="261720"/>
            <a:ext cx="9633240" cy="109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34960" y="1535400"/>
            <a:ext cx="9633240" cy="380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4960" y="261720"/>
            <a:ext cx="9633240" cy="109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34960" y="1535400"/>
            <a:ext cx="9633240" cy="380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4960" y="261720"/>
            <a:ext cx="9633240" cy="109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34960" y="1535400"/>
            <a:ext cx="9633240" cy="380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62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2.png"/><Relationship Id="rId18" Type="http://schemas.openxmlformats.org/officeDocument/2006/relationships/image" Target="../media/image49.png"/><Relationship Id="rId3" Type="http://schemas.openxmlformats.org/officeDocument/2006/relationships/image" Target="../media/image7.png"/><Relationship Id="rId21" Type="http://schemas.openxmlformats.org/officeDocument/2006/relationships/image" Target="../media/image52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59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jpe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7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-31073" y="-6755"/>
            <a:ext cx="10766658" cy="691149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Freeform 10"/>
          <p:cNvSpPr/>
          <p:nvPr/>
        </p:nvSpPr>
        <p:spPr>
          <a:xfrm>
            <a:off x="570984" y="2733396"/>
            <a:ext cx="668880" cy="33840"/>
          </a:xfrm>
          <a:custGeom>
            <a:avLst/>
            <a:gdLst/>
            <a:ahLst/>
            <a:cxnLst/>
            <a:rect l="0" t="0" r="r" b="b"/>
            <a:pathLst>
              <a:path w="1858" h="94">
                <a:moveTo>
                  <a:pt x="0" y="0"/>
                </a:moveTo>
                <a:lnTo>
                  <a:pt x="1858" y="0"/>
                </a:lnTo>
                <a:lnTo>
                  <a:pt x="1858" y="94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FCD34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6323" y="1127513"/>
            <a:ext cx="5944320" cy="4665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3160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Physics-Informed Machine</a:t>
            </a:r>
            <a:endParaRPr lang="en-US" sz="316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42920" y="1133050"/>
            <a:ext cx="5084982" cy="48628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3160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Learning for a Levitating Rotor</a:t>
            </a:r>
            <a:endParaRPr lang="en-US" sz="316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4"/>
          <a:stretch/>
        </p:blipFill>
        <p:spPr>
          <a:xfrm>
            <a:off x="8607240" y="250920"/>
            <a:ext cx="1253160" cy="1253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Picture 16"/>
          <p:cNvPicPr/>
          <p:nvPr/>
        </p:nvPicPr>
        <p:blipFill>
          <a:blip r:embed="rId5"/>
          <a:stretch/>
        </p:blipFill>
        <p:spPr>
          <a:xfrm>
            <a:off x="8189640" y="1504080"/>
            <a:ext cx="668160" cy="66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" name="Picture 17"/>
          <p:cNvPicPr/>
          <p:nvPr/>
        </p:nvPicPr>
        <p:blipFill>
          <a:blip r:embed="rId6"/>
          <a:stretch/>
        </p:blipFill>
        <p:spPr>
          <a:xfrm>
            <a:off x="1671480" y="5181120"/>
            <a:ext cx="1671120" cy="167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Freeform 18"/>
          <p:cNvSpPr/>
          <p:nvPr/>
        </p:nvSpPr>
        <p:spPr>
          <a:xfrm>
            <a:off x="6685200" y="2590560"/>
            <a:ext cx="3342960" cy="3342960"/>
          </a:xfrm>
          <a:custGeom>
            <a:avLst/>
            <a:gdLst/>
            <a:ahLst/>
            <a:cxnLst/>
            <a:rect l="0" t="0" r="r" b="b"/>
            <a:pathLst>
              <a:path w="9286" h="9286">
                <a:moveTo>
                  <a:pt x="0" y="4642"/>
                </a:moveTo>
                <a:cubicBezTo>
                  <a:pt x="0" y="4490"/>
                  <a:pt x="7" y="4338"/>
                  <a:pt x="22" y="4187"/>
                </a:cubicBezTo>
                <a:cubicBezTo>
                  <a:pt x="37" y="4036"/>
                  <a:pt x="59" y="3886"/>
                  <a:pt x="89" y="3736"/>
                </a:cubicBezTo>
                <a:cubicBezTo>
                  <a:pt x="119" y="3587"/>
                  <a:pt x="156" y="3440"/>
                  <a:pt x="200" y="3294"/>
                </a:cubicBezTo>
                <a:cubicBezTo>
                  <a:pt x="244" y="3149"/>
                  <a:pt x="295" y="3006"/>
                  <a:pt x="353" y="2866"/>
                </a:cubicBezTo>
                <a:cubicBezTo>
                  <a:pt x="412" y="2725"/>
                  <a:pt x="476" y="2588"/>
                  <a:pt x="548" y="2454"/>
                </a:cubicBezTo>
                <a:cubicBezTo>
                  <a:pt x="620" y="2320"/>
                  <a:pt x="698" y="2189"/>
                  <a:pt x="782" y="2063"/>
                </a:cubicBezTo>
                <a:cubicBezTo>
                  <a:pt x="867" y="1936"/>
                  <a:pt x="957" y="1814"/>
                  <a:pt x="1054" y="1697"/>
                </a:cubicBezTo>
                <a:cubicBezTo>
                  <a:pt x="1150" y="1579"/>
                  <a:pt x="1252" y="1467"/>
                  <a:pt x="1360" y="1359"/>
                </a:cubicBezTo>
                <a:cubicBezTo>
                  <a:pt x="1467" y="1252"/>
                  <a:pt x="1580" y="1150"/>
                  <a:pt x="1697" y="1053"/>
                </a:cubicBezTo>
                <a:cubicBezTo>
                  <a:pt x="1815" y="957"/>
                  <a:pt x="1937" y="866"/>
                  <a:pt x="2063" y="782"/>
                </a:cubicBezTo>
                <a:cubicBezTo>
                  <a:pt x="2190" y="697"/>
                  <a:pt x="2320" y="619"/>
                  <a:pt x="2454" y="548"/>
                </a:cubicBezTo>
                <a:cubicBezTo>
                  <a:pt x="2588" y="476"/>
                  <a:pt x="2725" y="411"/>
                  <a:pt x="2866" y="353"/>
                </a:cubicBezTo>
                <a:cubicBezTo>
                  <a:pt x="3006" y="295"/>
                  <a:pt x="3149" y="244"/>
                  <a:pt x="3295" y="199"/>
                </a:cubicBezTo>
                <a:cubicBezTo>
                  <a:pt x="3440" y="155"/>
                  <a:pt x="3588" y="118"/>
                  <a:pt x="3737" y="89"/>
                </a:cubicBezTo>
                <a:cubicBezTo>
                  <a:pt x="3886" y="59"/>
                  <a:pt x="4036" y="37"/>
                  <a:pt x="4187" y="22"/>
                </a:cubicBezTo>
                <a:cubicBezTo>
                  <a:pt x="4339" y="7"/>
                  <a:pt x="4490" y="0"/>
                  <a:pt x="4642" y="0"/>
                </a:cubicBezTo>
                <a:lnTo>
                  <a:pt x="4644" y="0"/>
                </a:lnTo>
                <a:cubicBezTo>
                  <a:pt x="4796" y="0"/>
                  <a:pt x="4947" y="7"/>
                  <a:pt x="5099" y="22"/>
                </a:cubicBezTo>
                <a:cubicBezTo>
                  <a:pt x="5250" y="37"/>
                  <a:pt x="5400" y="59"/>
                  <a:pt x="5549" y="89"/>
                </a:cubicBezTo>
                <a:cubicBezTo>
                  <a:pt x="5698" y="118"/>
                  <a:pt x="5846" y="155"/>
                  <a:pt x="5991" y="199"/>
                </a:cubicBezTo>
                <a:cubicBezTo>
                  <a:pt x="6137" y="244"/>
                  <a:pt x="6280" y="295"/>
                  <a:pt x="6420" y="353"/>
                </a:cubicBezTo>
                <a:cubicBezTo>
                  <a:pt x="6561" y="411"/>
                  <a:pt x="6698" y="476"/>
                  <a:pt x="6832" y="548"/>
                </a:cubicBezTo>
                <a:cubicBezTo>
                  <a:pt x="6966" y="619"/>
                  <a:pt x="7096" y="697"/>
                  <a:pt x="7223" y="782"/>
                </a:cubicBezTo>
                <a:cubicBezTo>
                  <a:pt x="7349" y="866"/>
                  <a:pt x="7471" y="957"/>
                  <a:pt x="7589" y="1053"/>
                </a:cubicBezTo>
                <a:cubicBezTo>
                  <a:pt x="7706" y="1150"/>
                  <a:pt x="7819" y="1252"/>
                  <a:pt x="7926" y="1359"/>
                </a:cubicBezTo>
                <a:cubicBezTo>
                  <a:pt x="8034" y="1467"/>
                  <a:pt x="8136" y="1579"/>
                  <a:pt x="8232" y="1697"/>
                </a:cubicBezTo>
                <a:cubicBezTo>
                  <a:pt x="8329" y="1814"/>
                  <a:pt x="8419" y="1936"/>
                  <a:pt x="8504" y="2063"/>
                </a:cubicBezTo>
                <a:cubicBezTo>
                  <a:pt x="8588" y="2189"/>
                  <a:pt x="8666" y="2320"/>
                  <a:pt x="8738" y="2454"/>
                </a:cubicBezTo>
                <a:cubicBezTo>
                  <a:pt x="8810" y="2588"/>
                  <a:pt x="8875" y="2725"/>
                  <a:pt x="8933" y="2866"/>
                </a:cubicBezTo>
                <a:cubicBezTo>
                  <a:pt x="8991" y="3006"/>
                  <a:pt x="9042" y="3149"/>
                  <a:pt x="9086" y="3294"/>
                </a:cubicBezTo>
                <a:cubicBezTo>
                  <a:pt x="9130" y="3440"/>
                  <a:pt x="9167" y="3587"/>
                  <a:pt x="9197" y="3736"/>
                </a:cubicBezTo>
                <a:cubicBezTo>
                  <a:pt x="9227" y="3886"/>
                  <a:pt x="9249" y="4036"/>
                  <a:pt x="9264" y="4187"/>
                </a:cubicBezTo>
                <a:cubicBezTo>
                  <a:pt x="9279" y="4338"/>
                  <a:pt x="9286" y="4490"/>
                  <a:pt x="9286" y="4642"/>
                </a:cubicBezTo>
                <a:cubicBezTo>
                  <a:pt x="9286" y="4794"/>
                  <a:pt x="9279" y="4946"/>
                  <a:pt x="9264" y="5097"/>
                </a:cubicBezTo>
                <a:cubicBezTo>
                  <a:pt x="9249" y="5249"/>
                  <a:pt x="9227" y="5399"/>
                  <a:pt x="9197" y="5548"/>
                </a:cubicBezTo>
                <a:cubicBezTo>
                  <a:pt x="9167" y="5697"/>
                  <a:pt x="9130" y="5844"/>
                  <a:pt x="9086" y="5990"/>
                </a:cubicBezTo>
                <a:cubicBezTo>
                  <a:pt x="9042" y="6135"/>
                  <a:pt x="8991" y="6278"/>
                  <a:pt x="8933" y="6419"/>
                </a:cubicBezTo>
                <a:cubicBezTo>
                  <a:pt x="8875" y="6559"/>
                  <a:pt x="8810" y="6697"/>
                  <a:pt x="8738" y="6832"/>
                </a:cubicBezTo>
                <a:cubicBezTo>
                  <a:pt x="8666" y="6966"/>
                  <a:pt x="8588" y="7096"/>
                  <a:pt x="8504" y="7222"/>
                </a:cubicBezTo>
                <a:cubicBezTo>
                  <a:pt x="8419" y="7349"/>
                  <a:pt x="8329" y="7471"/>
                  <a:pt x="8232" y="7588"/>
                </a:cubicBezTo>
                <a:cubicBezTo>
                  <a:pt x="8136" y="7706"/>
                  <a:pt x="8034" y="7818"/>
                  <a:pt x="7926" y="7926"/>
                </a:cubicBezTo>
                <a:cubicBezTo>
                  <a:pt x="7819" y="8033"/>
                  <a:pt x="7706" y="8135"/>
                  <a:pt x="7589" y="8232"/>
                </a:cubicBezTo>
                <a:cubicBezTo>
                  <a:pt x="7471" y="8328"/>
                  <a:pt x="7349" y="8419"/>
                  <a:pt x="7223" y="8503"/>
                </a:cubicBezTo>
                <a:cubicBezTo>
                  <a:pt x="7096" y="8588"/>
                  <a:pt x="6966" y="8666"/>
                  <a:pt x="6832" y="8738"/>
                </a:cubicBezTo>
                <a:cubicBezTo>
                  <a:pt x="6698" y="8809"/>
                  <a:pt x="6561" y="8874"/>
                  <a:pt x="6420" y="8932"/>
                </a:cubicBezTo>
                <a:cubicBezTo>
                  <a:pt x="6280" y="8991"/>
                  <a:pt x="6137" y="9042"/>
                  <a:pt x="5991" y="9086"/>
                </a:cubicBezTo>
                <a:cubicBezTo>
                  <a:pt x="5846" y="9130"/>
                  <a:pt x="5698" y="9167"/>
                  <a:pt x="5549" y="9197"/>
                </a:cubicBezTo>
                <a:cubicBezTo>
                  <a:pt x="5400" y="9226"/>
                  <a:pt x="5250" y="9249"/>
                  <a:pt x="5099" y="9263"/>
                </a:cubicBezTo>
                <a:cubicBezTo>
                  <a:pt x="4947" y="9278"/>
                  <a:pt x="4796" y="9286"/>
                  <a:pt x="4644" y="9286"/>
                </a:cubicBezTo>
                <a:cubicBezTo>
                  <a:pt x="4491" y="9286"/>
                  <a:pt x="4339" y="9278"/>
                  <a:pt x="4187" y="9263"/>
                </a:cubicBezTo>
                <a:cubicBezTo>
                  <a:pt x="4036" y="9249"/>
                  <a:pt x="3886" y="9226"/>
                  <a:pt x="3737" y="9197"/>
                </a:cubicBezTo>
                <a:cubicBezTo>
                  <a:pt x="3588" y="9167"/>
                  <a:pt x="3440" y="9130"/>
                  <a:pt x="3295" y="9086"/>
                </a:cubicBezTo>
                <a:cubicBezTo>
                  <a:pt x="3149" y="9042"/>
                  <a:pt x="3006" y="8991"/>
                  <a:pt x="2866" y="8932"/>
                </a:cubicBezTo>
                <a:cubicBezTo>
                  <a:pt x="2725" y="8874"/>
                  <a:pt x="2588" y="8809"/>
                  <a:pt x="2454" y="8738"/>
                </a:cubicBezTo>
                <a:cubicBezTo>
                  <a:pt x="2320" y="8666"/>
                  <a:pt x="2190" y="8588"/>
                  <a:pt x="2063" y="8503"/>
                </a:cubicBezTo>
                <a:cubicBezTo>
                  <a:pt x="1937" y="8419"/>
                  <a:pt x="1815" y="8328"/>
                  <a:pt x="1697" y="8232"/>
                </a:cubicBezTo>
                <a:cubicBezTo>
                  <a:pt x="1580" y="8135"/>
                  <a:pt x="1467" y="8033"/>
                  <a:pt x="1360" y="7926"/>
                </a:cubicBezTo>
                <a:cubicBezTo>
                  <a:pt x="1252" y="7818"/>
                  <a:pt x="1150" y="7706"/>
                  <a:pt x="1054" y="7588"/>
                </a:cubicBezTo>
                <a:cubicBezTo>
                  <a:pt x="957" y="7471"/>
                  <a:pt x="867" y="7349"/>
                  <a:pt x="782" y="7222"/>
                </a:cubicBezTo>
                <a:cubicBezTo>
                  <a:pt x="698" y="7096"/>
                  <a:pt x="620" y="6966"/>
                  <a:pt x="548" y="6832"/>
                </a:cubicBezTo>
                <a:cubicBezTo>
                  <a:pt x="476" y="6697"/>
                  <a:pt x="412" y="6559"/>
                  <a:pt x="353" y="6419"/>
                </a:cubicBezTo>
                <a:cubicBezTo>
                  <a:pt x="295" y="6278"/>
                  <a:pt x="244" y="6135"/>
                  <a:pt x="200" y="5990"/>
                </a:cubicBezTo>
                <a:cubicBezTo>
                  <a:pt x="156" y="5844"/>
                  <a:pt x="119" y="5697"/>
                  <a:pt x="89" y="5548"/>
                </a:cubicBezTo>
                <a:cubicBezTo>
                  <a:pt x="59" y="5399"/>
                  <a:pt x="37" y="5249"/>
                  <a:pt x="22" y="5097"/>
                </a:cubicBezTo>
                <a:cubicBezTo>
                  <a:pt x="7" y="4946"/>
                  <a:pt x="0" y="4794"/>
                  <a:pt x="0" y="4642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6685200" y="2590560"/>
            <a:ext cx="3342960" cy="3342960"/>
          </a:xfrm>
          <a:custGeom>
            <a:avLst/>
            <a:gdLst/>
            <a:ahLst/>
            <a:cxnLst/>
            <a:rect l="0" t="0" r="r" b="b"/>
            <a:pathLst>
              <a:path w="9286" h="9286">
                <a:moveTo>
                  <a:pt x="0" y="4642"/>
                </a:moveTo>
                <a:cubicBezTo>
                  <a:pt x="0" y="4490"/>
                  <a:pt x="7" y="4338"/>
                  <a:pt x="22" y="4187"/>
                </a:cubicBezTo>
                <a:cubicBezTo>
                  <a:pt x="37" y="4036"/>
                  <a:pt x="59" y="3886"/>
                  <a:pt x="89" y="3736"/>
                </a:cubicBezTo>
                <a:cubicBezTo>
                  <a:pt x="119" y="3587"/>
                  <a:pt x="156" y="3440"/>
                  <a:pt x="200" y="3294"/>
                </a:cubicBezTo>
                <a:cubicBezTo>
                  <a:pt x="244" y="3149"/>
                  <a:pt x="295" y="3006"/>
                  <a:pt x="353" y="2866"/>
                </a:cubicBezTo>
                <a:cubicBezTo>
                  <a:pt x="412" y="2725"/>
                  <a:pt x="476" y="2588"/>
                  <a:pt x="548" y="2454"/>
                </a:cubicBezTo>
                <a:cubicBezTo>
                  <a:pt x="620" y="2320"/>
                  <a:pt x="698" y="2189"/>
                  <a:pt x="782" y="2063"/>
                </a:cubicBezTo>
                <a:cubicBezTo>
                  <a:pt x="867" y="1936"/>
                  <a:pt x="957" y="1814"/>
                  <a:pt x="1054" y="1697"/>
                </a:cubicBezTo>
                <a:cubicBezTo>
                  <a:pt x="1150" y="1579"/>
                  <a:pt x="1252" y="1467"/>
                  <a:pt x="1360" y="1359"/>
                </a:cubicBezTo>
                <a:cubicBezTo>
                  <a:pt x="1467" y="1252"/>
                  <a:pt x="1580" y="1150"/>
                  <a:pt x="1697" y="1053"/>
                </a:cubicBezTo>
                <a:cubicBezTo>
                  <a:pt x="1815" y="957"/>
                  <a:pt x="1937" y="866"/>
                  <a:pt x="2063" y="782"/>
                </a:cubicBezTo>
                <a:cubicBezTo>
                  <a:pt x="2190" y="697"/>
                  <a:pt x="2320" y="619"/>
                  <a:pt x="2454" y="548"/>
                </a:cubicBezTo>
                <a:cubicBezTo>
                  <a:pt x="2588" y="476"/>
                  <a:pt x="2725" y="411"/>
                  <a:pt x="2866" y="353"/>
                </a:cubicBezTo>
                <a:cubicBezTo>
                  <a:pt x="3006" y="295"/>
                  <a:pt x="3149" y="244"/>
                  <a:pt x="3295" y="199"/>
                </a:cubicBezTo>
                <a:cubicBezTo>
                  <a:pt x="3440" y="155"/>
                  <a:pt x="3588" y="118"/>
                  <a:pt x="3737" y="89"/>
                </a:cubicBezTo>
                <a:cubicBezTo>
                  <a:pt x="3886" y="59"/>
                  <a:pt x="4036" y="37"/>
                  <a:pt x="4187" y="22"/>
                </a:cubicBezTo>
                <a:cubicBezTo>
                  <a:pt x="4339" y="7"/>
                  <a:pt x="4491" y="0"/>
                  <a:pt x="4644" y="0"/>
                </a:cubicBezTo>
                <a:cubicBezTo>
                  <a:pt x="4796" y="0"/>
                  <a:pt x="4947" y="7"/>
                  <a:pt x="5099" y="22"/>
                </a:cubicBezTo>
                <a:cubicBezTo>
                  <a:pt x="5250" y="37"/>
                  <a:pt x="5400" y="59"/>
                  <a:pt x="5549" y="89"/>
                </a:cubicBezTo>
                <a:cubicBezTo>
                  <a:pt x="5698" y="118"/>
                  <a:pt x="5846" y="155"/>
                  <a:pt x="5991" y="199"/>
                </a:cubicBezTo>
                <a:cubicBezTo>
                  <a:pt x="6137" y="244"/>
                  <a:pt x="6280" y="295"/>
                  <a:pt x="6420" y="353"/>
                </a:cubicBezTo>
                <a:cubicBezTo>
                  <a:pt x="6561" y="411"/>
                  <a:pt x="6698" y="476"/>
                  <a:pt x="6832" y="548"/>
                </a:cubicBezTo>
                <a:cubicBezTo>
                  <a:pt x="6966" y="619"/>
                  <a:pt x="7096" y="697"/>
                  <a:pt x="7223" y="782"/>
                </a:cubicBezTo>
                <a:cubicBezTo>
                  <a:pt x="7349" y="866"/>
                  <a:pt x="7471" y="957"/>
                  <a:pt x="7589" y="1053"/>
                </a:cubicBezTo>
                <a:cubicBezTo>
                  <a:pt x="7706" y="1150"/>
                  <a:pt x="7819" y="1252"/>
                  <a:pt x="7926" y="1359"/>
                </a:cubicBezTo>
                <a:cubicBezTo>
                  <a:pt x="8034" y="1467"/>
                  <a:pt x="8136" y="1579"/>
                  <a:pt x="8232" y="1697"/>
                </a:cubicBezTo>
                <a:cubicBezTo>
                  <a:pt x="8329" y="1814"/>
                  <a:pt x="8419" y="1936"/>
                  <a:pt x="8504" y="2063"/>
                </a:cubicBezTo>
                <a:cubicBezTo>
                  <a:pt x="8588" y="2189"/>
                  <a:pt x="8666" y="2320"/>
                  <a:pt x="8738" y="2454"/>
                </a:cubicBezTo>
                <a:cubicBezTo>
                  <a:pt x="8810" y="2588"/>
                  <a:pt x="8875" y="2725"/>
                  <a:pt x="8933" y="2866"/>
                </a:cubicBezTo>
                <a:cubicBezTo>
                  <a:pt x="8991" y="3006"/>
                  <a:pt x="9042" y="3149"/>
                  <a:pt x="9086" y="3294"/>
                </a:cubicBezTo>
                <a:cubicBezTo>
                  <a:pt x="9130" y="3440"/>
                  <a:pt x="9167" y="3587"/>
                  <a:pt x="9197" y="3736"/>
                </a:cubicBezTo>
                <a:cubicBezTo>
                  <a:pt x="9227" y="3886"/>
                  <a:pt x="9249" y="4036"/>
                  <a:pt x="9264" y="4187"/>
                </a:cubicBezTo>
                <a:cubicBezTo>
                  <a:pt x="9279" y="4338"/>
                  <a:pt x="9286" y="4490"/>
                  <a:pt x="9286" y="4642"/>
                </a:cubicBezTo>
                <a:cubicBezTo>
                  <a:pt x="9286" y="4794"/>
                  <a:pt x="9279" y="4946"/>
                  <a:pt x="9264" y="5097"/>
                </a:cubicBezTo>
                <a:cubicBezTo>
                  <a:pt x="9249" y="5249"/>
                  <a:pt x="9227" y="5399"/>
                  <a:pt x="9197" y="5548"/>
                </a:cubicBezTo>
                <a:cubicBezTo>
                  <a:pt x="9167" y="5697"/>
                  <a:pt x="9130" y="5844"/>
                  <a:pt x="9086" y="5990"/>
                </a:cubicBezTo>
                <a:cubicBezTo>
                  <a:pt x="9042" y="6135"/>
                  <a:pt x="8991" y="6278"/>
                  <a:pt x="8933" y="6419"/>
                </a:cubicBezTo>
                <a:cubicBezTo>
                  <a:pt x="8875" y="6559"/>
                  <a:pt x="8810" y="6697"/>
                  <a:pt x="8738" y="6832"/>
                </a:cubicBezTo>
                <a:cubicBezTo>
                  <a:pt x="8666" y="6966"/>
                  <a:pt x="8588" y="7096"/>
                  <a:pt x="8504" y="7222"/>
                </a:cubicBezTo>
                <a:cubicBezTo>
                  <a:pt x="8419" y="7349"/>
                  <a:pt x="8329" y="7471"/>
                  <a:pt x="8232" y="7588"/>
                </a:cubicBezTo>
                <a:cubicBezTo>
                  <a:pt x="8136" y="7706"/>
                  <a:pt x="8034" y="7818"/>
                  <a:pt x="7926" y="7926"/>
                </a:cubicBezTo>
                <a:cubicBezTo>
                  <a:pt x="7819" y="8033"/>
                  <a:pt x="7706" y="8135"/>
                  <a:pt x="7589" y="8232"/>
                </a:cubicBezTo>
                <a:cubicBezTo>
                  <a:pt x="7471" y="8328"/>
                  <a:pt x="7349" y="8419"/>
                  <a:pt x="7223" y="8503"/>
                </a:cubicBezTo>
                <a:cubicBezTo>
                  <a:pt x="7096" y="8588"/>
                  <a:pt x="6966" y="8666"/>
                  <a:pt x="6832" y="8738"/>
                </a:cubicBezTo>
                <a:cubicBezTo>
                  <a:pt x="6698" y="8809"/>
                  <a:pt x="6561" y="8874"/>
                  <a:pt x="6420" y="8932"/>
                </a:cubicBezTo>
                <a:cubicBezTo>
                  <a:pt x="6280" y="8991"/>
                  <a:pt x="6137" y="9042"/>
                  <a:pt x="5991" y="9086"/>
                </a:cubicBezTo>
                <a:cubicBezTo>
                  <a:pt x="5846" y="9130"/>
                  <a:pt x="5698" y="9167"/>
                  <a:pt x="5549" y="9197"/>
                </a:cubicBezTo>
                <a:cubicBezTo>
                  <a:pt x="5400" y="9226"/>
                  <a:pt x="5250" y="9249"/>
                  <a:pt x="5099" y="9263"/>
                </a:cubicBezTo>
                <a:cubicBezTo>
                  <a:pt x="4947" y="9278"/>
                  <a:pt x="4796" y="9286"/>
                  <a:pt x="4644" y="9286"/>
                </a:cubicBezTo>
                <a:cubicBezTo>
                  <a:pt x="4491" y="9286"/>
                  <a:pt x="4339" y="9278"/>
                  <a:pt x="4187" y="9263"/>
                </a:cubicBezTo>
                <a:cubicBezTo>
                  <a:pt x="4036" y="9249"/>
                  <a:pt x="3886" y="9226"/>
                  <a:pt x="3737" y="9197"/>
                </a:cubicBezTo>
                <a:cubicBezTo>
                  <a:pt x="3588" y="9167"/>
                  <a:pt x="3440" y="9130"/>
                  <a:pt x="3295" y="9086"/>
                </a:cubicBezTo>
                <a:cubicBezTo>
                  <a:pt x="3149" y="9042"/>
                  <a:pt x="3006" y="8991"/>
                  <a:pt x="2866" y="8932"/>
                </a:cubicBezTo>
                <a:cubicBezTo>
                  <a:pt x="2725" y="8874"/>
                  <a:pt x="2588" y="8809"/>
                  <a:pt x="2454" y="8738"/>
                </a:cubicBezTo>
                <a:cubicBezTo>
                  <a:pt x="2320" y="8666"/>
                  <a:pt x="2190" y="8588"/>
                  <a:pt x="2063" y="8503"/>
                </a:cubicBezTo>
                <a:cubicBezTo>
                  <a:pt x="1937" y="8419"/>
                  <a:pt x="1815" y="8328"/>
                  <a:pt x="1697" y="8232"/>
                </a:cubicBezTo>
                <a:cubicBezTo>
                  <a:pt x="1580" y="8135"/>
                  <a:pt x="1467" y="8033"/>
                  <a:pt x="1360" y="7926"/>
                </a:cubicBezTo>
                <a:cubicBezTo>
                  <a:pt x="1252" y="7818"/>
                  <a:pt x="1150" y="7706"/>
                  <a:pt x="1054" y="7588"/>
                </a:cubicBezTo>
                <a:cubicBezTo>
                  <a:pt x="957" y="7471"/>
                  <a:pt x="867" y="7349"/>
                  <a:pt x="782" y="7222"/>
                </a:cubicBezTo>
                <a:cubicBezTo>
                  <a:pt x="698" y="7096"/>
                  <a:pt x="620" y="6966"/>
                  <a:pt x="548" y="6832"/>
                </a:cubicBezTo>
                <a:cubicBezTo>
                  <a:pt x="476" y="6697"/>
                  <a:pt x="412" y="6559"/>
                  <a:pt x="353" y="6419"/>
                </a:cubicBezTo>
                <a:cubicBezTo>
                  <a:pt x="295" y="6278"/>
                  <a:pt x="244" y="6135"/>
                  <a:pt x="200" y="5990"/>
                </a:cubicBezTo>
                <a:cubicBezTo>
                  <a:pt x="156" y="5844"/>
                  <a:pt x="119" y="5697"/>
                  <a:pt x="89" y="5548"/>
                </a:cubicBezTo>
                <a:cubicBezTo>
                  <a:pt x="59" y="5399"/>
                  <a:pt x="37" y="5249"/>
                  <a:pt x="22" y="5097"/>
                </a:cubicBezTo>
                <a:cubicBezTo>
                  <a:pt x="7" y="4946"/>
                  <a:pt x="0" y="4794"/>
                  <a:pt x="0" y="4642"/>
                </a:cubicBezTo>
                <a:moveTo>
                  <a:pt x="4644" y="116"/>
                </a:moveTo>
                <a:cubicBezTo>
                  <a:pt x="4568" y="116"/>
                  <a:pt x="4494" y="117"/>
                  <a:pt x="4420" y="121"/>
                </a:cubicBezTo>
                <a:cubicBezTo>
                  <a:pt x="4346" y="125"/>
                  <a:pt x="4273" y="130"/>
                  <a:pt x="4199" y="137"/>
                </a:cubicBezTo>
                <a:cubicBezTo>
                  <a:pt x="4125" y="145"/>
                  <a:pt x="4052" y="154"/>
                  <a:pt x="3978" y="165"/>
                </a:cubicBezTo>
                <a:cubicBezTo>
                  <a:pt x="3905" y="175"/>
                  <a:pt x="3832" y="188"/>
                  <a:pt x="3759" y="203"/>
                </a:cubicBezTo>
                <a:cubicBezTo>
                  <a:pt x="3687" y="217"/>
                  <a:pt x="3615" y="233"/>
                  <a:pt x="3543" y="251"/>
                </a:cubicBezTo>
                <a:cubicBezTo>
                  <a:pt x="3471" y="269"/>
                  <a:pt x="3399" y="289"/>
                  <a:pt x="3329" y="311"/>
                </a:cubicBezTo>
                <a:cubicBezTo>
                  <a:pt x="3258" y="332"/>
                  <a:pt x="3187" y="355"/>
                  <a:pt x="3118" y="380"/>
                </a:cubicBezTo>
                <a:cubicBezTo>
                  <a:pt x="3048" y="405"/>
                  <a:pt x="2979" y="432"/>
                  <a:pt x="2910" y="460"/>
                </a:cubicBezTo>
                <a:cubicBezTo>
                  <a:pt x="2842" y="489"/>
                  <a:pt x="2774" y="519"/>
                  <a:pt x="2707" y="550"/>
                </a:cubicBezTo>
                <a:cubicBezTo>
                  <a:pt x="2640" y="582"/>
                  <a:pt x="2574" y="615"/>
                  <a:pt x="2509" y="650"/>
                </a:cubicBezTo>
                <a:cubicBezTo>
                  <a:pt x="2443" y="685"/>
                  <a:pt x="2379" y="722"/>
                  <a:pt x="2315" y="760"/>
                </a:cubicBezTo>
                <a:cubicBezTo>
                  <a:pt x="2252" y="798"/>
                  <a:pt x="2189" y="837"/>
                  <a:pt x="2128" y="878"/>
                </a:cubicBezTo>
                <a:cubicBezTo>
                  <a:pt x="2066" y="920"/>
                  <a:pt x="2006" y="962"/>
                  <a:pt x="1946" y="1006"/>
                </a:cubicBezTo>
                <a:cubicBezTo>
                  <a:pt x="1887" y="1051"/>
                  <a:pt x="1828" y="1096"/>
                  <a:pt x="1771" y="1143"/>
                </a:cubicBezTo>
                <a:cubicBezTo>
                  <a:pt x="1714" y="1190"/>
                  <a:pt x="1658" y="1238"/>
                  <a:pt x="1603" y="1288"/>
                </a:cubicBezTo>
                <a:cubicBezTo>
                  <a:pt x="1548" y="1338"/>
                  <a:pt x="1494" y="1389"/>
                  <a:pt x="1442" y="1441"/>
                </a:cubicBezTo>
                <a:cubicBezTo>
                  <a:pt x="1389" y="1494"/>
                  <a:pt x="1338" y="1547"/>
                  <a:pt x="1289" y="1602"/>
                </a:cubicBezTo>
                <a:cubicBezTo>
                  <a:pt x="1239" y="1657"/>
                  <a:pt x="1190" y="1713"/>
                  <a:pt x="1143" y="1771"/>
                </a:cubicBezTo>
                <a:cubicBezTo>
                  <a:pt x="1096" y="1828"/>
                  <a:pt x="1051" y="1886"/>
                  <a:pt x="1007" y="1946"/>
                </a:cubicBezTo>
                <a:cubicBezTo>
                  <a:pt x="963" y="2005"/>
                  <a:pt x="920" y="2066"/>
                  <a:pt x="879" y="2127"/>
                </a:cubicBezTo>
                <a:cubicBezTo>
                  <a:pt x="838" y="2189"/>
                  <a:pt x="798" y="2252"/>
                  <a:pt x="760" y="2315"/>
                </a:cubicBezTo>
                <a:cubicBezTo>
                  <a:pt x="722" y="2379"/>
                  <a:pt x="685" y="2443"/>
                  <a:pt x="650" y="2508"/>
                </a:cubicBezTo>
                <a:cubicBezTo>
                  <a:pt x="616" y="2574"/>
                  <a:pt x="582" y="2640"/>
                  <a:pt x="551" y="2707"/>
                </a:cubicBezTo>
                <a:cubicBezTo>
                  <a:pt x="519" y="2774"/>
                  <a:pt x="489" y="2841"/>
                  <a:pt x="461" y="2910"/>
                </a:cubicBezTo>
                <a:cubicBezTo>
                  <a:pt x="432" y="2978"/>
                  <a:pt x="406" y="3047"/>
                  <a:pt x="381" y="3117"/>
                </a:cubicBezTo>
                <a:cubicBezTo>
                  <a:pt x="356" y="3187"/>
                  <a:pt x="332" y="3257"/>
                  <a:pt x="311" y="3328"/>
                </a:cubicBezTo>
                <a:cubicBezTo>
                  <a:pt x="289" y="3399"/>
                  <a:pt x="270" y="3470"/>
                  <a:pt x="252" y="3542"/>
                </a:cubicBezTo>
                <a:cubicBezTo>
                  <a:pt x="234" y="3614"/>
                  <a:pt x="217" y="3686"/>
                  <a:pt x="203" y="3759"/>
                </a:cubicBezTo>
                <a:cubicBezTo>
                  <a:pt x="189" y="3832"/>
                  <a:pt x="176" y="3905"/>
                  <a:pt x="165" y="3978"/>
                </a:cubicBezTo>
                <a:cubicBezTo>
                  <a:pt x="154" y="4051"/>
                  <a:pt x="145" y="4125"/>
                  <a:pt x="138" y="4198"/>
                </a:cubicBezTo>
                <a:cubicBezTo>
                  <a:pt x="131" y="4272"/>
                  <a:pt x="125" y="4346"/>
                  <a:pt x="121" y="4420"/>
                </a:cubicBezTo>
                <a:cubicBezTo>
                  <a:pt x="118" y="4494"/>
                  <a:pt x="116" y="4568"/>
                  <a:pt x="116" y="4642"/>
                </a:cubicBezTo>
                <a:cubicBezTo>
                  <a:pt x="116" y="4716"/>
                  <a:pt x="118" y="4790"/>
                  <a:pt x="121" y="4864"/>
                </a:cubicBezTo>
                <a:cubicBezTo>
                  <a:pt x="125" y="4938"/>
                  <a:pt x="131" y="5012"/>
                  <a:pt x="138" y="5086"/>
                </a:cubicBezTo>
                <a:cubicBezTo>
                  <a:pt x="145" y="5160"/>
                  <a:pt x="154" y="5233"/>
                  <a:pt x="165" y="5306"/>
                </a:cubicBezTo>
                <a:cubicBezTo>
                  <a:pt x="176" y="5380"/>
                  <a:pt x="189" y="5453"/>
                  <a:pt x="203" y="5525"/>
                </a:cubicBezTo>
                <a:cubicBezTo>
                  <a:pt x="217" y="5598"/>
                  <a:pt x="234" y="5670"/>
                  <a:pt x="252" y="5742"/>
                </a:cubicBezTo>
                <a:cubicBezTo>
                  <a:pt x="270" y="5814"/>
                  <a:pt x="289" y="5885"/>
                  <a:pt x="311" y="5956"/>
                </a:cubicBezTo>
                <a:cubicBezTo>
                  <a:pt x="332" y="6027"/>
                  <a:pt x="356" y="6097"/>
                  <a:pt x="381" y="6167"/>
                </a:cubicBezTo>
                <a:cubicBezTo>
                  <a:pt x="406" y="6237"/>
                  <a:pt x="432" y="6306"/>
                  <a:pt x="461" y="6374"/>
                </a:cubicBezTo>
                <a:cubicBezTo>
                  <a:pt x="489" y="6443"/>
                  <a:pt x="519" y="6511"/>
                  <a:pt x="551" y="6578"/>
                </a:cubicBezTo>
                <a:cubicBezTo>
                  <a:pt x="582" y="6644"/>
                  <a:pt x="616" y="6711"/>
                  <a:pt x="650" y="6777"/>
                </a:cubicBezTo>
                <a:cubicBezTo>
                  <a:pt x="685" y="6842"/>
                  <a:pt x="722" y="6907"/>
                  <a:pt x="760" y="6970"/>
                </a:cubicBezTo>
                <a:cubicBezTo>
                  <a:pt x="798" y="7034"/>
                  <a:pt x="838" y="7096"/>
                  <a:pt x="879" y="7158"/>
                </a:cubicBezTo>
                <a:cubicBezTo>
                  <a:pt x="920" y="7220"/>
                  <a:pt x="963" y="7280"/>
                  <a:pt x="1007" y="7340"/>
                </a:cubicBezTo>
                <a:cubicBezTo>
                  <a:pt x="1051" y="7399"/>
                  <a:pt x="1096" y="7458"/>
                  <a:pt x="1143" y="7515"/>
                </a:cubicBezTo>
                <a:cubicBezTo>
                  <a:pt x="1190" y="7572"/>
                  <a:pt x="1239" y="7628"/>
                  <a:pt x="1289" y="7683"/>
                </a:cubicBezTo>
                <a:cubicBezTo>
                  <a:pt x="1338" y="7738"/>
                  <a:pt x="1389" y="7792"/>
                  <a:pt x="1442" y="7844"/>
                </a:cubicBezTo>
                <a:cubicBezTo>
                  <a:pt x="1494" y="7896"/>
                  <a:pt x="1548" y="7947"/>
                  <a:pt x="1603" y="7997"/>
                </a:cubicBezTo>
                <a:cubicBezTo>
                  <a:pt x="1658" y="8047"/>
                  <a:pt x="1714" y="8095"/>
                  <a:pt x="1771" y="8142"/>
                </a:cubicBezTo>
                <a:cubicBezTo>
                  <a:pt x="1828" y="8189"/>
                  <a:pt x="1887" y="8235"/>
                  <a:pt x="1946" y="8279"/>
                </a:cubicBezTo>
                <a:cubicBezTo>
                  <a:pt x="2006" y="8323"/>
                  <a:pt x="2066" y="8366"/>
                  <a:pt x="2128" y="8407"/>
                </a:cubicBezTo>
                <a:cubicBezTo>
                  <a:pt x="2189" y="8448"/>
                  <a:pt x="2252" y="8488"/>
                  <a:pt x="2315" y="8526"/>
                </a:cubicBezTo>
                <a:cubicBezTo>
                  <a:pt x="2379" y="8564"/>
                  <a:pt x="2443" y="8600"/>
                  <a:pt x="2509" y="8635"/>
                </a:cubicBezTo>
                <a:cubicBezTo>
                  <a:pt x="2574" y="8670"/>
                  <a:pt x="2640" y="8703"/>
                  <a:pt x="2707" y="8735"/>
                </a:cubicBezTo>
                <a:cubicBezTo>
                  <a:pt x="2774" y="8767"/>
                  <a:pt x="2842" y="8797"/>
                  <a:pt x="2910" y="8825"/>
                </a:cubicBezTo>
                <a:cubicBezTo>
                  <a:pt x="2979" y="8853"/>
                  <a:pt x="3048" y="8880"/>
                  <a:pt x="3118" y="8905"/>
                </a:cubicBezTo>
                <a:cubicBezTo>
                  <a:pt x="3187" y="8930"/>
                  <a:pt x="3258" y="8953"/>
                  <a:pt x="3329" y="8975"/>
                </a:cubicBezTo>
                <a:cubicBezTo>
                  <a:pt x="3399" y="8996"/>
                  <a:pt x="3471" y="9016"/>
                  <a:pt x="3543" y="9034"/>
                </a:cubicBezTo>
                <a:cubicBezTo>
                  <a:pt x="3615" y="9052"/>
                  <a:pt x="3687" y="9068"/>
                  <a:pt x="3759" y="9083"/>
                </a:cubicBezTo>
                <a:cubicBezTo>
                  <a:pt x="3832" y="9097"/>
                  <a:pt x="3905" y="9110"/>
                  <a:pt x="3978" y="9121"/>
                </a:cubicBezTo>
                <a:cubicBezTo>
                  <a:pt x="4052" y="9132"/>
                  <a:pt x="4125" y="9141"/>
                  <a:pt x="4199" y="9148"/>
                </a:cubicBezTo>
                <a:cubicBezTo>
                  <a:pt x="4273" y="9155"/>
                  <a:pt x="4346" y="9161"/>
                  <a:pt x="4420" y="9164"/>
                </a:cubicBezTo>
                <a:cubicBezTo>
                  <a:pt x="4494" y="9168"/>
                  <a:pt x="4568" y="9170"/>
                  <a:pt x="4644" y="9170"/>
                </a:cubicBezTo>
                <a:cubicBezTo>
                  <a:pt x="4718" y="9170"/>
                  <a:pt x="4792" y="9168"/>
                  <a:pt x="4866" y="9164"/>
                </a:cubicBezTo>
                <a:cubicBezTo>
                  <a:pt x="4940" y="9161"/>
                  <a:pt x="5014" y="9155"/>
                  <a:pt x="5087" y="9148"/>
                </a:cubicBezTo>
                <a:cubicBezTo>
                  <a:pt x="5161" y="9141"/>
                  <a:pt x="5234" y="9132"/>
                  <a:pt x="5308" y="9121"/>
                </a:cubicBezTo>
                <a:cubicBezTo>
                  <a:pt x="5381" y="9110"/>
                  <a:pt x="5454" y="9097"/>
                  <a:pt x="5527" y="9083"/>
                </a:cubicBezTo>
                <a:cubicBezTo>
                  <a:pt x="5599" y="9068"/>
                  <a:pt x="5672" y="9052"/>
                  <a:pt x="5743" y="9034"/>
                </a:cubicBezTo>
                <a:cubicBezTo>
                  <a:pt x="5815" y="9016"/>
                  <a:pt x="5887" y="8996"/>
                  <a:pt x="5958" y="8975"/>
                </a:cubicBezTo>
                <a:cubicBezTo>
                  <a:pt x="6028" y="8953"/>
                  <a:pt x="6099" y="8930"/>
                  <a:pt x="6169" y="8905"/>
                </a:cubicBezTo>
                <a:cubicBezTo>
                  <a:pt x="6238" y="8880"/>
                  <a:pt x="6307" y="8853"/>
                  <a:pt x="6376" y="8825"/>
                </a:cubicBezTo>
                <a:cubicBezTo>
                  <a:pt x="6444" y="8797"/>
                  <a:pt x="6512" y="8767"/>
                  <a:pt x="6579" y="8735"/>
                </a:cubicBezTo>
                <a:cubicBezTo>
                  <a:pt x="6646" y="8703"/>
                  <a:pt x="6712" y="8670"/>
                  <a:pt x="6777" y="8635"/>
                </a:cubicBezTo>
                <a:cubicBezTo>
                  <a:pt x="6843" y="8600"/>
                  <a:pt x="6907" y="8564"/>
                  <a:pt x="6971" y="8526"/>
                </a:cubicBezTo>
                <a:cubicBezTo>
                  <a:pt x="7034" y="8488"/>
                  <a:pt x="7097" y="8448"/>
                  <a:pt x="7158" y="8407"/>
                </a:cubicBezTo>
                <a:cubicBezTo>
                  <a:pt x="7220" y="8366"/>
                  <a:pt x="7281" y="8323"/>
                  <a:pt x="7340" y="8279"/>
                </a:cubicBezTo>
                <a:cubicBezTo>
                  <a:pt x="7400" y="8235"/>
                  <a:pt x="7458" y="8189"/>
                  <a:pt x="7515" y="8142"/>
                </a:cubicBezTo>
                <a:cubicBezTo>
                  <a:pt x="7572" y="8095"/>
                  <a:pt x="7629" y="8047"/>
                  <a:pt x="7683" y="7997"/>
                </a:cubicBezTo>
                <a:cubicBezTo>
                  <a:pt x="7738" y="7947"/>
                  <a:pt x="7792" y="7896"/>
                  <a:pt x="7844" y="7844"/>
                </a:cubicBezTo>
                <a:cubicBezTo>
                  <a:pt x="7897" y="7792"/>
                  <a:pt x="7948" y="7738"/>
                  <a:pt x="7998" y="7683"/>
                </a:cubicBezTo>
                <a:cubicBezTo>
                  <a:pt x="8047" y="7628"/>
                  <a:pt x="8096" y="7572"/>
                  <a:pt x="8143" y="7515"/>
                </a:cubicBezTo>
                <a:cubicBezTo>
                  <a:pt x="8190" y="7458"/>
                  <a:pt x="8235" y="7399"/>
                  <a:pt x="8279" y="7340"/>
                </a:cubicBezTo>
                <a:cubicBezTo>
                  <a:pt x="8323" y="7280"/>
                  <a:pt x="8366" y="7220"/>
                  <a:pt x="8407" y="7158"/>
                </a:cubicBezTo>
                <a:cubicBezTo>
                  <a:pt x="8448" y="7096"/>
                  <a:pt x="8488" y="7034"/>
                  <a:pt x="8526" y="6970"/>
                </a:cubicBezTo>
                <a:cubicBezTo>
                  <a:pt x="8564" y="6907"/>
                  <a:pt x="8601" y="6842"/>
                  <a:pt x="8636" y="6777"/>
                </a:cubicBezTo>
                <a:cubicBezTo>
                  <a:pt x="8671" y="6711"/>
                  <a:pt x="8704" y="6644"/>
                  <a:pt x="8736" y="6578"/>
                </a:cubicBezTo>
                <a:cubicBezTo>
                  <a:pt x="8767" y="6511"/>
                  <a:pt x="8797" y="6443"/>
                  <a:pt x="8826" y="6374"/>
                </a:cubicBezTo>
                <a:cubicBezTo>
                  <a:pt x="8854" y="6306"/>
                  <a:pt x="8881" y="6237"/>
                  <a:pt x="8905" y="6167"/>
                </a:cubicBezTo>
                <a:cubicBezTo>
                  <a:pt x="8930" y="6097"/>
                  <a:pt x="8954" y="6027"/>
                  <a:pt x="8975" y="5956"/>
                </a:cubicBezTo>
                <a:cubicBezTo>
                  <a:pt x="8997" y="5885"/>
                  <a:pt x="9016" y="5814"/>
                  <a:pt x="9034" y="5742"/>
                </a:cubicBezTo>
                <a:cubicBezTo>
                  <a:pt x="9052" y="5670"/>
                  <a:pt x="9069" y="5598"/>
                  <a:pt x="9083" y="5525"/>
                </a:cubicBezTo>
                <a:cubicBezTo>
                  <a:pt x="9098" y="5453"/>
                  <a:pt x="9110" y="5380"/>
                  <a:pt x="9121" y="5306"/>
                </a:cubicBezTo>
                <a:cubicBezTo>
                  <a:pt x="9132" y="5233"/>
                  <a:pt x="9141" y="5160"/>
                  <a:pt x="9148" y="5086"/>
                </a:cubicBezTo>
                <a:cubicBezTo>
                  <a:pt x="9156" y="5012"/>
                  <a:pt x="9161" y="4938"/>
                  <a:pt x="9165" y="4864"/>
                </a:cubicBezTo>
                <a:cubicBezTo>
                  <a:pt x="9168" y="4790"/>
                  <a:pt x="9170" y="4716"/>
                  <a:pt x="9170" y="4642"/>
                </a:cubicBezTo>
                <a:cubicBezTo>
                  <a:pt x="9170" y="4568"/>
                  <a:pt x="9168" y="4494"/>
                  <a:pt x="9165" y="4420"/>
                </a:cubicBezTo>
                <a:cubicBezTo>
                  <a:pt x="9161" y="4346"/>
                  <a:pt x="9156" y="4272"/>
                  <a:pt x="9148" y="4198"/>
                </a:cubicBezTo>
                <a:cubicBezTo>
                  <a:pt x="9141" y="4125"/>
                  <a:pt x="9132" y="4051"/>
                  <a:pt x="9121" y="3978"/>
                </a:cubicBezTo>
                <a:cubicBezTo>
                  <a:pt x="9110" y="3905"/>
                  <a:pt x="9098" y="3832"/>
                  <a:pt x="9083" y="3759"/>
                </a:cubicBezTo>
                <a:cubicBezTo>
                  <a:pt x="9069" y="3686"/>
                  <a:pt x="9052" y="3614"/>
                  <a:pt x="9034" y="3542"/>
                </a:cubicBezTo>
                <a:cubicBezTo>
                  <a:pt x="9016" y="3470"/>
                  <a:pt x="8997" y="3399"/>
                  <a:pt x="8975" y="3328"/>
                </a:cubicBezTo>
                <a:cubicBezTo>
                  <a:pt x="8954" y="3257"/>
                  <a:pt x="8930" y="3187"/>
                  <a:pt x="8905" y="3117"/>
                </a:cubicBezTo>
                <a:cubicBezTo>
                  <a:pt x="8881" y="3047"/>
                  <a:pt x="8854" y="2978"/>
                  <a:pt x="8826" y="2910"/>
                </a:cubicBezTo>
                <a:cubicBezTo>
                  <a:pt x="8797" y="2841"/>
                  <a:pt x="8767" y="2774"/>
                  <a:pt x="8736" y="2707"/>
                </a:cubicBezTo>
                <a:cubicBezTo>
                  <a:pt x="8704" y="2640"/>
                  <a:pt x="8671" y="2574"/>
                  <a:pt x="8636" y="2508"/>
                </a:cubicBezTo>
                <a:cubicBezTo>
                  <a:pt x="8601" y="2443"/>
                  <a:pt x="8564" y="2379"/>
                  <a:pt x="8526" y="2315"/>
                </a:cubicBezTo>
                <a:cubicBezTo>
                  <a:pt x="8488" y="2252"/>
                  <a:pt x="8448" y="2189"/>
                  <a:pt x="8407" y="2127"/>
                </a:cubicBezTo>
                <a:cubicBezTo>
                  <a:pt x="8366" y="2066"/>
                  <a:pt x="8323" y="2005"/>
                  <a:pt x="8279" y="1946"/>
                </a:cubicBezTo>
                <a:cubicBezTo>
                  <a:pt x="8235" y="1886"/>
                  <a:pt x="8190" y="1828"/>
                  <a:pt x="8143" y="1771"/>
                </a:cubicBezTo>
                <a:cubicBezTo>
                  <a:pt x="8096" y="1713"/>
                  <a:pt x="8047" y="1657"/>
                  <a:pt x="7998" y="1602"/>
                </a:cubicBezTo>
                <a:cubicBezTo>
                  <a:pt x="7948" y="1547"/>
                  <a:pt x="7897" y="1494"/>
                  <a:pt x="7844" y="1441"/>
                </a:cubicBezTo>
                <a:cubicBezTo>
                  <a:pt x="7792" y="1389"/>
                  <a:pt x="7738" y="1338"/>
                  <a:pt x="7683" y="1288"/>
                </a:cubicBezTo>
                <a:cubicBezTo>
                  <a:pt x="7629" y="1238"/>
                  <a:pt x="7572" y="1190"/>
                  <a:pt x="7515" y="1143"/>
                </a:cubicBezTo>
                <a:cubicBezTo>
                  <a:pt x="7458" y="1096"/>
                  <a:pt x="7400" y="1051"/>
                  <a:pt x="7340" y="1006"/>
                </a:cubicBezTo>
                <a:cubicBezTo>
                  <a:pt x="7281" y="962"/>
                  <a:pt x="7220" y="920"/>
                  <a:pt x="7158" y="878"/>
                </a:cubicBezTo>
                <a:cubicBezTo>
                  <a:pt x="7097" y="837"/>
                  <a:pt x="7034" y="798"/>
                  <a:pt x="6971" y="760"/>
                </a:cubicBezTo>
                <a:cubicBezTo>
                  <a:pt x="6907" y="722"/>
                  <a:pt x="6843" y="685"/>
                  <a:pt x="6777" y="650"/>
                </a:cubicBezTo>
                <a:cubicBezTo>
                  <a:pt x="6712" y="615"/>
                  <a:pt x="6646" y="582"/>
                  <a:pt x="6579" y="550"/>
                </a:cubicBezTo>
                <a:cubicBezTo>
                  <a:pt x="6512" y="519"/>
                  <a:pt x="6444" y="489"/>
                  <a:pt x="6376" y="460"/>
                </a:cubicBezTo>
                <a:cubicBezTo>
                  <a:pt x="6307" y="432"/>
                  <a:pt x="6238" y="405"/>
                  <a:pt x="6169" y="380"/>
                </a:cubicBezTo>
                <a:cubicBezTo>
                  <a:pt x="6099" y="355"/>
                  <a:pt x="6028" y="332"/>
                  <a:pt x="5958" y="311"/>
                </a:cubicBezTo>
                <a:cubicBezTo>
                  <a:pt x="5887" y="289"/>
                  <a:pt x="5815" y="269"/>
                  <a:pt x="5743" y="251"/>
                </a:cubicBezTo>
                <a:cubicBezTo>
                  <a:pt x="5672" y="233"/>
                  <a:pt x="5599" y="217"/>
                  <a:pt x="5527" y="203"/>
                </a:cubicBezTo>
                <a:cubicBezTo>
                  <a:pt x="5454" y="188"/>
                  <a:pt x="5381" y="175"/>
                  <a:pt x="5308" y="165"/>
                </a:cubicBezTo>
                <a:cubicBezTo>
                  <a:pt x="5234" y="154"/>
                  <a:pt x="5161" y="145"/>
                  <a:pt x="5087" y="137"/>
                </a:cubicBezTo>
                <a:cubicBezTo>
                  <a:pt x="5014" y="130"/>
                  <a:pt x="4940" y="125"/>
                  <a:pt x="4866" y="121"/>
                </a:cubicBezTo>
                <a:cubicBezTo>
                  <a:pt x="4792" y="117"/>
                  <a:pt x="4718" y="116"/>
                  <a:pt x="4644" y="116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7"/>
          <a:stretch/>
        </p:blipFill>
        <p:spPr>
          <a:xfrm>
            <a:off x="6615992" y="2508639"/>
            <a:ext cx="3519502" cy="33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607466" y="2235876"/>
            <a:ext cx="1271182" cy="304571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1979" dirty="0">
                <a:solidFill>
                  <a:srgbClr val="FCD34D"/>
                </a:solidFill>
                <a:latin typeface="DejaVuSans"/>
              </a:rPr>
              <a:t>23 July 2025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668520" y="334080"/>
            <a:ext cx="827640" cy="434880"/>
          </a:xfrm>
          <a:custGeom>
            <a:avLst/>
            <a:gdLst/>
            <a:ahLst/>
            <a:cxnLst/>
            <a:rect l="0" t="0" r="r" b="b"/>
            <a:pathLst>
              <a:path w="2299" h="1208">
                <a:moveTo>
                  <a:pt x="0" y="1115"/>
                </a:moveTo>
                <a:lnTo>
                  <a:pt x="0" y="93"/>
                </a:lnTo>
                <a:cubicBezTo>
                  <a:pt x="0" y="81"/>
                  <a:pt x="2" y="69"/>
                  <a:pt x="7" y="57"/>
                </a:cubicBezTo>
                <a:cubicBezTo>
                  <a:pt x="11" y="46"/>
                  <a:pt x="18" y="36"/>
                  <a:pt x="27" y="27"/>
                </a:cubicBezTo>
                <a:cubicBezTo>
                  <a:pt x="35" y="19"/>
                  <a:pt x="45" y="12"/>
                  <a:pt x="57" y="7"/>
                </a:cubicBezTo>
                <a:cubicBezTo>
                  <a:pt x="68" y="2"/>
                  <a:pt x="80" y="0"/>
                  <a:pt x="92" y="0"/>
                </a:cubicBezTo>
                <a:lnTo>
                  <a:pt x="2206" y="0"/>
                </a:lnTo>
                <a:cubicBezTo>
                  <a:pt x="2218" y="0"/>
                  <a:pt x="2230" y="2"/>
                  <a:pt x="2241" y="7"/>
                </a:cubicBezTo>
                <a:cubicBezTo>
                  <a:pt x="2253" y="12"/>
                  <a:pt x="2263" y="19"/>
                  <a:pt x="2271" y="27"/>
                </a:cubicBezTo>
                <a:cubicBezTo>
                  <a:pt x="2280" y="36"/>
                  <a:pt x="2287" y="46"/>
                  <a:pt x="2292" y="57"/>
                </a:cubicBezTo>
                <a:cubicBezTo>
                  <a:pt x="2296" y="69"/>
                  <a:pt x="2299" y="81"/>
                  <a:pt x="2299" y="93"/>
                </a:cubicBezTo>
                <a:lnTo>
                  <a:pt x="2299" y="1115"/>
                </a:lnTo>
                <a:cubicBezTo>
                  <a:pt x="2299" y="1128"/>
                  <a:pt x="2296" y="1139"/>
                  <a:pt x="2292" y="1151"/>
                </a:cubicBezTo>
                <a:cubicBezTo>
                  <a:pt x="2287" y="1162"/>
                  <a:pt x="2280" y="1172"/>
                  <a:pt x="2271" y="1181"/>
                </a:cubicBezTo>
                <a:cubicBezTo>
                  <a:pt x="2263" y="1190"/>
                  <a:pt x="2253" y="1196"/>
                  <a:pt x="2241" y="1201"/>
                </a:cubicBezTo>
                <a:cubicBezTo>
                  <a:pt x="2230" y="1206"/>
                  <a:pt x="2218" y="1208"/>
                  <a:pt x="2206" y="1208"/>
                </a:cubicBezTo>
                <a:lnTo>
                  <a:pt x="92" y="1208"/>
                </a:lnTo>
                <a:cubicBezTo>
                  <a:pt x="80" y="1208"/>
                  <a:pt x="68" y="1206"/>
                  <a:pt x="57" y="1201"/>
                </a:cubicBezTo>
                <a:cubicBezTo>
                  <a:pt x="45" y="1196"/>
                  <a:pt x="35" y="1190"/>
                  <a:pt x="27" y="1181"/>
                </a:cubicBezTo>
                <a:cubicBezTo>
                  <a:pt x="18" y="1172"/>
                  <a:pt x="11" y="1162"/>
                  <a:pt x="7" y="1151"/>
                </a:cubicBezTo>
                <a:cubicBezTo>
                  <a:pt x="2" y="1139"/>
                  <a:pt x="0" y="1128"/>
                  <a:pt x="0" y="111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960" y="462240"/>
            <a:ext cx="64080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A*STAR</a:t>
            </a:r>
            <a:endParaRPr lang="en-US" sz="11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ECB10-31CA-4DD1-5CB9-92CAB9E316DD}"/>
              </a:ext>
            </a:extLst>
          </p:cNvPr>
          <p:cNvSpPr txBox="1"/>
          <p:nvPr/>
        </p:nvSpPr>
        <p:spPr>
          <a:xfrm>
            <a:off x="905424" y="3121158"/>
            <a:ext cx="4745880" cy="2211600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ea"/>
                <a:ea typeface="+mj-ea"/>
              </a:rPr>
              <a:t>Content Breakdown:</a:t>
            </a:r>
          </a:p>
          <a:p>
            <a:pPr algn="ctr"/>
            <a:endParaRPr lang="en-US" sz="1600" b="0" u="none" strike="noStrike" dirty="0">
              <a:solidFill>
                <a:schemeClr val="bg1"/>
              </a:solidFill>
              <a:effectLst/>
              <a:uFillTx/>
              <a:latin typeface="+mj-ea"/>
              <a:ea typeface="+mj-ea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+mj-ea"/>
                <a:ea typeface="+mj-ea"/>
              </a:rPr>
              <a:t>Defining/Clarifying the Problem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+mj-ea"/>
                <a:ea typeface="+mj-ea"/>
              </a:rPr>
              <a:t>PINN Testbed 1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+mj-ea"/>
                <a:ea typeface="+mj-ea"/>
              </a:rPr>
              <a:t>PINN Testbed 2 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+mj-ea"/>
                <a:ea typeface="+mj-ea"/>
              </a:rPr>
              <a:t>Apply FFT to PINN </a:t>
            </a:r>
            <a:endParaRPr lang="en-US" sz="1600" b="0" u="none" strike="noStrike" dirty="0">
              <a:solidFill>
                <a:schemeClr val="bg1"/>
              </a:solidFill>
              <a:effectLst/>
              <a:uFillTx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19668-BFC4-ABCF-9230-2AF7798D5A1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CBAE3-9030-E25C-D090-258E7DD64BDE}"/>
              </a:ext>
            </a:extLst>
          </p:cNvPr>
          <p:cNvSpPr txBox="1"/>
          <p:nvPr/>
        </p:nvSpPr>
        <p:spPr>
          <a:xfrm>
            <a:off x="334440" y="135000"/>
            <a:ext cx="3660480" cy="29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Neural Network Structure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51336ED0-B28A-02E5-D601-23075CC71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9" y="702720"/>
            <a:ext cx="7928150" cy="2381461"/>
          </a:xfrm>
          <a:prstGeom prst="rect">
            <a:avLst/>
          </a:prstGeom>
        </p:spPr>
      </p:pic>
      <p:pic>
        <p:nvPicPr>
          <p:cNvPr id="9" name="Picture 8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92F9DE74-19F5-55AB-E3EA-6041A8FE7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8" y="3219181"/>
            <a:ext cx="7928149" cy="26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19668-BFC4-ABCF-9230-2AF7798D5A1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CBAE3-9030-E25C-D090-258E7DD64BDE}"/>
              </a:ext>
            </a:extLst>
          </p:cNvPr>
          <p:cNvSpPr txBox="1"/>
          <p:nvPr/>
        </p:nvSpPr>
        <p:spPr>
          <a:xfrm>
            <a:off x="334440" y="135000"/>
            <a:ext cx="3660480" cy="29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Neural Network Structure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" name="Picture 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8DA23AD3-35E1-3328-E2E1-E8D356E0C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3" y="1225899"/>
            <a:ext cx="9748105" cy="401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7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19668-BFC4-ABCF-9230-2AF7798D5A1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CBAE3-9030-E25C-D090-258E7DD64BDE}"/>
              </a:ext>
            </a:extLst>
          </p:cNvPr>
          <p:cNvSpPr txBox="1"/>
          <p:nvPr/>
        </p:nvSpPr>
        <p:spPr>
          <a:xfrm>
            <a:off x="334440" y="135000"/>
            <a:ext cx="3660480" cy="29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Neural Network Structure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" name="Picture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8CE32BE1-2979-BB7F-FADE-A14350ECC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" y="1020664"/>
            <a:ext cx="4633052" cy="4360227"/>
          </a:xfrm>
          <a:prstGeom prst="rect">
            <a:avLst/>
          </a:prstGeom>
        </p:spPr>
      </p:pic>
      <p:pic>
        <p:nvPicPr>
          <p:cNvPr id="8" name="Picture 7" descr="A graph showing a speed of driving force&#10;&#10;Description automatically generated">
            <a:extLst>
              <a:ext uri="{FF2B5EF4-FFF2-40B4-BE49-F238E27FC236}">
                <a16:creationId xmlns:a16="http://schemas.microsoft.com/office/drawing/2014/main" id="{26FB14AC-8EA1-6441-80DD-4FD258D02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12" y="1185705"/>
            <a:ext cx="5737608" cy="39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5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19668-BFC4-ABCF-9230-2AF7798D5A1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90CF7-269D-1184-F701-139F107A51E5}"/>
              </a:ext>
            </a:extLst>
          </p:cNvPr>
          <p:cNvSpPr txBox="1"/>
          <p:nvPr/>
        </p:nvSpPr>
        <p:spPr>
          <a:xfrm>
            <a:off x="334440" y="135000"/>
            <a:ext cx="5083571" cy="30457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Step </a:t>
            </a:r>
            <a:r>
              <a:rPr lang="en-US" sz="1979" b="1" dirty="0">
                <a:solidFill>
                  <a:srgbClr val="FFFFFF"/>
                </a:solidFill>
                <a:latin typeface="DejaVuSans"/>
                <a:ea typeface="DejaVuSans"/>
              </a:rPr>
              <a:t>4</a:t>
            </a:r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: Physics-Informed Prediction Approach (I)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F785EC35-8A61-E6A7-BF6C-AF18AD095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59" y="702720"/>
            <a:ext cx="8227087" cy="2529762"/>
          </a:xfrm>
          <a:prstGeom prst="rect">
            <a:avLst/>
          </a:prstGeom>
        </p:spPr>
      </p:pic>
      <p:pic>
        <p:nvPicPr>
          <p:cNvPr id="10" name="Picture 9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A1EFBB55-D43C-2150-6933-616EE286A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59" y="3270161"/>
            <a:ext cx="8227087" cy="261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5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19668-BFC4-ABCF-9230-2AF7798D5A1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90CF7-269D-1184-F701-139F107A51E5}"/>
              </a:ext>
            </a:extLst>
          </p:cNvPr>
          <p:cNvSpPr txBox="1"/>
          <p:nvPr/>
        </p:nvSpPr>
        <p:spPr>
          <a:xfrm>
            <a:off x="334440" y="135000"/>
            <a:ext cx="5083571" cy="30457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Step </a:t>
            </a:r>
            <a:r>
              <a:rPr lang="en-US" sz="1979" b="1" dirty="0">
                <a:solidFill>
                  <a:srgbClr val="FFFFFF"/>
                </a:solidFill>
                <a:latin typeface="DejaVuSans"/>
                <a:ea typeface="DejaVuSans"/>
              </a:rPr>
              <a:t>4</a:t>
            </a:r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: Physics-Informed Prediction Approach (I)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" name="Picture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BB98916D-A368-9AAB-0FD0-8750FCCE1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7" y="1109892"/>
            <a:ext cx="9949745" cy="44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8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19668-BFC4-ABCF-9230-2AF7798D5A1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90CF7-269D-1184-F701-139F107A51E5}"/>
              </a:ext>
            </a:extLst>
          </p:cNvPr>
          <p:cNvSpPr txBox="1"/>
          <p:nvPr/>
        </p:nvSpPr>
        <p:spPr>
          <a:xfrm>
            <a:off x="334440" y="135000"/>
            <a:ext cx="5083571" cy="30457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Step </a:t>
            </a:r>
            <a:r>
              <a:rPr lang="en-US" sz="1979" b="1" dirty="0">
                <a:solidFill>
                  <a:srgbClr val="FFFFFF"/>
                </a:solidFill>
                <a:latin typeface="DejaVuSans"/>
                <a:ea typeface="DejaVuSans"/>
              </a:rPr>
              <a:t>4</a:t>
            </a:r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: Physics-Informed Prediction Approach (I)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E25B9B5F-1EF8-AB6A-A8E1-1A0CDE594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37" y="574571"/>
            <a:ext cx="7295103" cy="2763961"/>
          </a:xfrm>
          <a:prstGeom prst="rect">
            <a:avLst/>
          </a:prstGeom>
        </p:spPr>
      </p:pic>
      <p:pic>
        <p:nvPicPr>
          <p:cNvPr id="8" name="Picture 7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10FFC88D-9624-5474-30EB-73739975F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8" y="3345383"/>
            <a:ext cx="7772400" cy="258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19668-BFC4-ABCF-9230-2AF7798D5A1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90CF7-269D-1184-F701-139F107A51E5}"/>
              </a:ext>
            </a:extLst>
          </p:cNvPr>
          <p:cNvSpPr txBox="1"/>
          <p:nvPr/>
        </p:nvSpPr>
        <p:spPr>
          <a:xfrm>
            <a:off x="334440" y="135000"/>
            <a:ext cx="2856616" cy="30457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Step 5: FFT Version of PINN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9367474-CAB9-9109-4C4C-7175B4C5F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4" y="944545"/>
            <a:ext cx="5010700" cy="4471517"/>
          </a:xfrm>
          <a:prstGeom prst="rect">
            <a:avLst/>
          </a:prstGeom>
        </p:spPr>
      </p:pic>
      <p:pic>
        <p:nvPicPr>
          <p:cNvPr id="9" name="Picture 8" descr="A computer screen with green and white text&#10;&#10;Description automatically generated">
            <a:extLst>
              <a:ext uri="{FF2B5EF4-FFF2-40B4-BE49-F238E27FC236}">
                <a16:creationId xmlns:a16="http://schemas.microsoft.com/office/drawing/2014/main" id="{B858EF4E-F34C-CEDE-DB04-EB683A0C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60" y="944545"/>
            <a:ext cx="5141910" cy="44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19668-BFC4-ABCF-9230-2AF7798D5A1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90CF7-269D-1184-F701-139F107A51E5}"/>
              </a:ext>
            </a:extLst>
          </p:cNvPr>
          <p:cNvSpPr txBox="1"/>
          <p:nvPr/>
        </p:nvSpPr>
        <p:spPr>
          <a:xfrm>
            <a:off x="334440" y="135000"/>
            <a:ext cx="2856616" cy="30457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Step 5: FFT Version of PINN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" name="Picture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8C4EBA1E-9A7E-7D4C-91C9-772A4BFC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8" y="1495382"/>
            <a:ext cx="5084467" cy="3036425"/>
          </a:xfrm>
          <a:prstGeom prst="rect">
            <a:avLst/>
          </a:prstGeom>
        </p:spPr>
      </p:pic>
      <p:pic>
        <p:nvPicPr>
          <p:cNvPr id="8" name="Picture 7" descr="A computer screen with many white and green text&#10;&#10;Description automatically generated">
            <a:extLst>
              <a:ext uri="{FF2B5EF4-FFF2-40B4-BE49-F238E27FC236}">
                <a16:creationId xmlns:a16="http://schemas.microsoft.com/office/drawing/2014/main" id="{7ECCD781-52BD-7D38-F99B-321877124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56" y="971045"/>
            <a:ext cx="5211579" cy="43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0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Freeform 319"/>
          <p:cNvSpPr/>
          <p:nvPr/>
        </p:nvSpPr>
        <p:spPr>
          <a:xfrm>
            <a:off x="0" y="343565"/>
            <a:ext cx="10696680" cy="6284520"/>
          </a:xfrm>
          <a:custGeom>
            <a:avLst/>
            <a:gdLst/>
            <a:ahLst/>
            <a:cxnLst/>
            <a:rect l="0" t="0" r="r" b="b"/>
            <a:pathLst>
              <a:path w="29713" h="17457">
                <a:moveTo>
                  <a:pt x="0" y="0"/>
                </a:moveTo>
                <a:lnTo>
                  <a:pt x="29713" y="0"/>
                </a:lnTo>
                <a:lnTo>
                  <a:pt x="29713" y="17457"/>
                </a:lnTo>
                <a:lnTo>
                  <a:pt x="0" y="174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tile tx="0" ty="0" sx="87743" sy="-19050000" algn="ctr"/>
          </a:blip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21" name="Picture 320"/>
          <p:cNvPicPr/>
          <p:nvPr/>
        </p:nvPicPr>
        <p:blipFill>
          <a:blip r:embed="rId3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2" name="Freeform 321"/>
          <p:cNvSpPr/>
          <p:nvPr/>
        </p:nvSpPr>
        <p:spPr>
          <a:xfrm>
            <a:off x="267120" y="835560"/>
            <a:ext cx="4120200" cy="5181480"/>
          </a:xfrm>
          <a:custGeom>
            <a:avLst/>
            <a:gdLst/>
            <a:ahLst/>
            <a:cxnLst/>
            <a:rect l="0" t="0" r="r" b="b"/>
            <a:pathLst>
              <a:path w="11445" h="14393">
                <a:moveTo>
                  <a:pt x="0" y="0"/>
                </a:moveTo>
                <a:lnTo>
                  <a:pt x="11445" y="0"/>
                </a:lnTo>
                <a:lnTo>
                  <a:pt x="11445" y="14393"/>
                </a:lnTo>
                <a:lnTo>
                  <a:pt x="0" y="143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3" name="Freeform 322"/>
          <p:cNvSpPr/>
          <p:nvPr/>
        </p:nvSpPr>
        <p:spPr>
          <a:xfrm>
            <a:off x="267120" y="835560"/>
            <a:ext cx="33840" cy="5181480"/>
          </a:xfrm>
          <a:custGeom>
            <a:avLst/>
            <a:gdLst/>
            <a:ahLst/>
            <a:cxnLst/>
            <a:rect l="0" t="0" r="r" b="b"/>
            <a:pathLst>
              <a:path w="94" h="14393">
                <a:moveTo>
                  <a:pt x="0" y="0"/>
                </a:moveTo>
                <a:lnTo>
                  <a:pt x="94" y="0"/>
                </a:lnTo>
                <a:lnTo>
                  <a:pt x="94" y="14393"/>
                </a:lnTo>
                <a:lnTo>
                  <a:pt x="0" y="14393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24" name="Picture 323"/>
          <p:cNvPicPr/>
          <p:nvPr/>
        </p:nvPicPr>
        <p:blipFill>
          <a:blip r:embed="rId4"/>
          <a:stretch/>
        </p:blipFill>
        <p:spPr>
          <a:xfrm>
            <a:off x="468000" y="100296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5" name="Picture 324"/>
          <p:cNvPicPr/>
          <p:nvPr/>
        </p:nvPicPr>
        <p:blipFill>
          <a:blip r:embed="rId5"/>
          <a:stretch/>
        </p:blipFill>
        <p:spPr>
          <a:xfrm>
            <a:off x="593280" y="1128240"/>
            <a:ext cx="16668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6" name="TextBox 325"/>
          <p:cNvSpPr txBox="1"/>
          <p:nvPr/>
        </p:nvSpPr>
        <p:spPr>
          <a:xfrm>
            <a:off x="334440" y="135000"/>
            <a:ext cx="5784840" cy="29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The Challenge: Wobbling at High Speeds</a:t>
            </a:r>
            <a:endParaRPr lang="en-US" sz="1979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Freeform 326"/>
          <p:cNvSpPr/>
          <p:nvPr/>
        </p:nvSpPr>
        <p:spPr>
          <a:xfrm>
            <a:off x="526320" y="162936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7"/>
                  <a:pt x="116" y="74"/>
                  <a:pt x="113" y="81"/>
                </a:cubicBezTo>
                <a:cubicBezTo>
                  <a:pt x="110" y="88"/>
                  <a:pt x="105" y="95"/>
                  <a:pt x="99" y="100"/>
                </a:cubicBezTo>
                <a:cubicBezTo>
                  <a:pt x="94" y="106"/>
                  <a:pt x="87" y="110"/>
                  <a:pt x="80" y="113"/>
                </a:cubicBezTo>
                <a:cubicBezTo>
                  <a:pt x="73" y="116"/>
                  <a:pt x="66" y="117"/>
                  <a:pt x="58" y="117"/>
                </a:cubicBezTo>
                <a:cubicBezTo>
                  <a:pt x="50" y="117"/>
                  <a:pt x="43" y="116"/>
                  <a:pt x="36" y="113"/>
                </a:cubicBezTo>
                <a:cubicBezTo>
                  <a:pt x="29" y="110"/>
                  <a:pt x="22" y="106"/>
                  <a:pt x="17" y="100"/>
                </a:cubicBezTo>
                <a:cubicBezTo>
                  <a:pt x="11" y="95"/>
                  <a:pt x="7" y="88"/>
                  <a:pt x="4" y="81"/>
                </a:cubicBezTo>
                <a:cubicBezTo>
                  <a:pt x="1" y="74"/>
                  <a:pt x="0" y="67"/>
                  <a:pt x="0" y="59"/>
                </a:cubicBezTo>
                <a:cubicBezTo>
                  <a:pt x="0" y="50"/>
                  <a:pt x="1" y="43"/>
                  <a:pt x="4" y="36"/>
                </a:cubicBezTo>
                <a:cubicBezTo>
                  <a:pt x="7" y="29"/>
                  <a:pt x="11" y="22"/>
                  <a:pt x="17" y="17"/>
                </a:cubicBezTo>
                <a:cubicBezTo>
                  <a:pt x="22" y="12"/>
                  <a:pt x="29" y="7"/>
                  <a:pt x="36" y="4"/>
                </a:cubicBezTo>
                <a:cubicBezTo>
                  <a:pt x="43" y="2"/>
                  <a:pt x="50" y="0"/>
                  <a:pt x="58" y="0"/>
                </a:cubicBezTo>
                <a:cubicBezTo>
                  <a:pt x="66" y="0"/>
                  <a:pt x="73" y="2"/>
                  <a:pt x="80" y="4"/>
                </a:cubicBezTo>
                <a:cubicBezTo>
                  <a:pt x="87" y="7"/>
                  <a:pt x="94" y="12"/>
                  <a:pt x="99" y="17"/>
                </a:cubicBezTo>
                <a:cubicBezTo>
                  <a:pt x="105" y="22"/>
                  <a:pt x="110" y="29"/>
                  <a:pt x="113" y="36"/>
                </a:cubicBezTo>
                <a:cubicBezTo>
                  <a:pt x="116" y="43"/>
                  <a:pt x="117" y="50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1019520" y="1115280"/>
            <a:ext cx="171972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The Wobble Eﬀect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9" name="Freeform 328"/>
          <p:cNvSpPr/>
          <p:nvPr/>
        </p:nvSpPr>
        <p:spPr>
          <a:xfrm>
            <a:off x="526320" y="189684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7"/>
                  <a:pt x="116" y="74"/>
                  <a:pt x="113" y="81"/>
                </a:cubicBezTo>
                <a:cubicBezTo>
                  <a:pt x="110" y="88"/>
                  <a:pt x="105" y="94"/>
                  <a:pt x="99" y="100"/>
                </a:cubicBezTo>
                <a:cubicBezTo>
                  <a:pt x="94" y="105"/>
                  <a:pt x="87" y="110"/>
                  <a:pt x="80" y="113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3"/>
                </a:cubicBezTo>
                <a:cubicBezTo>
                  <a:pt x="29" y="110"/>
                  <a:pt x="22" y="105"/>
                  <a:pt x="17" y="100"/>
                </a:cubicBezTo>
                <a:cubicBezTo>
                  <a:pt x="11" y="94"/>
                  <a:pt x="7" y="88"/>
                  <a:pt x="4" y="81"/>
                </a:cubicBezTo>
                <a:cubicBezTo>
                  <a:pt x="1" y="74"/>
                  <a:pt x="0" y="67"/>
                  <a:pt x="0" y="59"/>
                </a:cubicBezTo>
                <a:cubicBezTo>
                  <a:pt x="0" y="51"/>
                  <a:pt x="1" y="44"/>
                  <a:pt x="4" y="37"/>
                </a:cubicBezTo>
                <a:cubicBezTo>
                  <a:pt x="7" y="30"/>
                  <a:pt x="11" y="23"/>
                  <a:pt x="17" y="18"/>
                </a:cubicBezTo>
                <a:cubicBezTo>
                  <a:pt x="22" y="12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2"/>
                  <a:pt x="99" y="18"/>
                </a:cubicBezTo>
                <a:cubicBezTo>
                  <a:pt x="105" y="23"/>
                  <a:pt x="110" y="30"/>
                  <a:pt x="113" y="37"/>
                </a:cubicBezTo>
                <a:cubicBezTo>
                  <a:pt x="116" y="44"/>
                  <a:pt x="117" y="51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668520" y="1572480"/>
            <a:ext cx="35179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At 500 RPM, the rotor begins to wobble dramatically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668520" y="1839600"/>
            <a:ext cx="3174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This wobbling indicates a loss of stability in the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2" name="Freeform 331"/>
          <p:cNvSpPr/>
          <p:nvPr/>
        </p:nvSpPr>
        <p:spPr>
          <a:xfrm>
            <a:off x="526320" y="236484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8"/>
                </a:moveTo>
                <a:cubicBezTo>
                  <a:pt x="117" y="66"/>
                  <a:pt x="116" y="73"/>
                  <a:pt x="113" y="80"/>
                </a:cubicBezTo>
                <a:cubicBezTo>
                  <a:pt x="110" y="87"/>
                  <a:pt x="105" y="93"/>
                  <a:pt x="99" y="99"/>
                </a:cubicBezTo>
                <a:cubicBezTo>
                  <a:pt x="94" y="105"/>
                  <a:pt x="87" y="109"/>
                  <a:pt x="80" y="112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09"/>
                  <a:pt x="22" y="105"/>
                  <a:pt x="17" y="99"/>
                </a:cubicBezTo>
                <a:cubicBezTo>
                  <a:pt x="11" y="93"/>
                  <a:pt x="7" y="87"/>
                  <a:pt x="4" y="80"/>
                </a:cubicBezTo>
                <a:cubicBezTo>
                  <a:pt x="1" y="73"/>
                  <a:pt x="0" y="66"/>
                  <a:pt x="0" y="58"/>
                </a:cubicBezTo>
                <a:cubicBezTo>
                  <a:pt x="0" y="50"/>
                  <a:pt x="1" y="43"/>
                  <a:pt x="4" y="36"/>
                </a:cubicBezTo>
                <a:cubicBezTo>
                  <a:pt x="7" y="29"/>
                  <a:pt x="11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99" y="17"/>
                </a:cubicBezTo>
                <a:cubicBezTo>
                  <a:pt x="105" y="22"/>
                  <a:pt x="110" y="29"/>
                  <a:pt x="113" y="36"/>
                </a:cubicBezTo>
                <a:cubicBezTo>
                  <a:pt x="116" y="43"/>
                  <a:pt x="117" y="50"/>
                  <a:pt x="117" y="58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668520" y="2040480"/>
            <a:ext cx="4856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system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668520" y="2307600"/>
            <a:ext cx="1859483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dirty="0">
                <a:solidFill>
                  <a:srgbClr val="374151"/>
                </a:solidFill>
                <a:latin typeface="DejaVuSans"/>
                <a:ea typeface="DejaVuSans"/>
              </a:rPr>
              <a:t>D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iscovered this threshold through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5" name="Freeform 334"/>
          <p:cNvSpPr/>
          <p:nvPr/>
        </p:nvSpPr>
        <p:spPr>
          <a:xfrm>
            <a:off x="526320" y="283284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8"/>
                </a:moveTo>
                <a:cubicBezTo>
                  <a:pt x="117" y="65"/>
                  <a:pt x="116" y="73"/>
                  <a:pt x="113" y="81"/>
                </a:cubicBezTo>
                <a:cubicBezTo>
                  <a:pt x="110" y="88"/>
                  <a:pt x="105" y="94"/>
                  <a:pt x="99" y="100"/>
                </a:cubicBezTo>
                <a:cubicBezTo>
                  <a:pt x="94" y="105"/>
                  <a:pt x="87" y="109"/>
                  <a:pt x="80" y="112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09"/>
                  <a:pt x="22" y="105"/>
                  <a:pt x="17" y="100"/>
                </a:cubicBezTo>
                <a:cubicBezTo>
                  <a:pt x="11" y="94"/>
                  <a:pt x="7" y="88"/>
                  <a:pt x="4" y="81"/>
                </a:cubicBezTo>
                <a:cubicBezTo>
                  <a:pt x="1" y="73"/>
                  <a:pt x="0" y="65"/>
                  <a:pt x="0" y="58"/>
                </a:cubicBezTo>
                <a:cubicBezTo>
                  <a:pt x="0" y="50"/>
                  <a:pt x="1" y="43"/>
                  <a:pt x="4" y="36"/>
                </a:cubicBezTo>
                <a:cubicBezTo>
                  <a:pt x="7" y="28"/>
                  <a:pt x="11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99" y="17"/>
                </a:cubicBezTo>
                <a:cubicBezTo>
                  <a:pt x="105" y="22"/>
                  <a:pt x="110" y="28"/>
                  <a:pt x="113" y="36"/>
                </a:cubicBezTo>
                <a:cubicBezTo>
                  <a:pt x="116" y="43"/>
                  <a:pt x="117" y="50"/>
                  <a:pt x="117" y="58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668520" y="2508120"/>
            <a:ext cx="12996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careful observation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668520" y="2775600"/>
            <a:ext cx="155010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dirty="0">
                <a:solidFill>
                  <a:srgbClr val="374151"/>
                </a:solidFill>
                <a:latin typeface="DejaVuSans"/>
                <a:ea typeface="DejaVuSans"/>
              </a:rPr>
              <a:t>Seek 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to understand why this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38" name="Picture 337"/>
          <p:cNvPicPr/>
          <p:nvPr/>
        </p:nvPicPr>
        <p:blipFill>
          <a:blip r:embed="rId6"/>
          <a:stretch/>
        </p:blipFill>
        <p:spPr>
          <a:xfrm>
            <a:off x="468000" y="3292560"/>
            <a:ext cx="3735000" cy="2122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9" name="TextBox 338"/>
          <p:cNvSpPr txBox="1"/>
          <p:nvPr/>
        </p:nvSpPr>
        <p:spPr>
          <a:xfrm>
            <a:off x="668520" y="2976120"/>
            <a:ext cx="5756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happens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0" name="Freeform 339"/>
          <p:cNvSpPr/>
          <p:nvPr/>
        </p:nvSpPr>
        <p:spPr>
          <a:xfrm>
            <a:off x="4587480" y="835560"/>
            <a:ext cx="5841720" cy="2523960"/>
          </a:xfrm>
          <a:custGeom>
            <a:avLst/>
            <a:gdLst/>
            <a:ahLst/>
            <a:cxnLst/>
            <a:rect l="0" t="0" r="r" b="b"/>
            <a:pathLst>
              <a:path w="16227" h="7011">
                <a:moveTo>
                  <a:pt x="0" y="0"/>
                </a:moveTo>
                <a:lnTo>
                  <a:pt x="16227" y="0"/>
                </a:lnTo>
                <a:lnTo>
                  <a:pt x="16227" y="7011"/>
                </a:lnTo>
                <a:lnTo>
                  <a:pt x="0" y="70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1" name="Freeform 340"/>
          <p:cNvSpPr/>
          <p:nvPr/>
        </p:nvSpPr>
        <p:spPr>
          <a:xfrm>
            <a:off x="4587480" y="835560"/>
            <a:ext cx="33840" cy="2523960"/>
          </a:xfrm>
          <a:custGeom>
            <a:avLst/>
            <a:gdLst/>
            <a:ahLst/>
            <a:cxnLst/>
            <a:rect l="0" t="0" r="r" b="b"/>
            <a:pathLst>
              <a:path w="94" h="7011">
                <a:moveTo>
                  <a:pt x="0" y="0"/>
                </a:moveTo>
                <a:lnTo>
                  <a:pt x="94" y="0"/>
                </a:lnTo>
                <a:lnTo>
                  <a:pt x="94" y="7011"/>
                </a:lnTo>
                <a:lnTo>
                  <a:pt x="0" y="7011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2" name="Freeform 341"/>
          <p:cNvSpPr/>
          <p:nvPr/>
        </p:nvSpPr>
        <p:spPr>
          <a:xfrm>
            <a:off x="4587480" y="3559680"/>
            <a:ext cx="5841720" cy="2290320"/>
          </a:xfrm>
          <a:custGeom>
            <a:avLst/>
            <a:gdLst/>
            <a:ahLst/>
            <a:cxnLst/>
            <a:rect l="0" t="0" r="r" b="b"/>
            <a:pathLst>
              <a:path w="16227" h="6362">
                <a:moveTo>
                  <a:pt x="0" y="0"/>
                </a:moveTo>
                <a:lnTo>
                  <a:pt x="16227" y="0"/>
                </a:lnTo>
                <a:lnTo>
                  <a:pt x="16227" y="6362"/>
                </a:lnTo>
                <a:lnTo>
                  <a:pt x="0" y="63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3" name="Freeform 342"/>
          <p:cNvSpPr/>
          <p:nvPr/>
        </p:nvSpPr>
        <p:spPr>
          <a:xfrm>
            <a:off x="4587480" y="3559680"/>
            <a:ext cx="33840" cy="2290320"/>
          </a:xfrm>
          <a:custGeom>
            <a:avLst/>
            <a:gdLst/>
            <a:ahLst/>
            <a:cxnLst/>
            <a:rect l="0" t="0" r="r" b="b"/>
            <a:pathLst>
              <a:path w="94" h="6362">
                <a:moveTo>
                  <a:pt x="0" y="0"/>
                </a:moveTo>
                <a:lnTo>
                  <a:pt x="94" y="0"/>
                </a:lnTo>
                <a:lnTo>
                  <a:pt x="94" y="6362"/>
                </a:lnTo>
                <a:lnTo>
                  <a:pt x="0" y="6362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44" name="Picture 343"/>
          <p:cNvPicPr/>
          <p:nvPr/>
        </p:nvPicPr>
        <p:blipFill>
          <a:blip r:embed="rId7"/>
          <a:stretch/>
        </p:blipFill>
        <p:spPr>
          <a:xfrm>
            <a:off x="4788360" y="100296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Picture 344"/>
          <p:cNvPicPr/>
          <p:nvPr/>
        </p:nvPicPr>
        <p:blipFill>
          <a:blip r:embed="rId8"/>
          <a:stretch/>
        </p:blipFill>
        <p:spPr>
          <a:xfrm>
            <a:off x="4913640" y="1128240"/>
            <a:ext cx="16668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6" name="TextBox 345"/>
          <p:cNvSpPr txBox="1"/>
          <p:nvPr/>
        </p:nvSpPr>
        <p:spPr>
          <a:xfrm>
            <a:off x="495000" y="5699160"/>
            <a:ext cx="2845440" cy="140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5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Visualization of the wobbling eﬀect at 500 RPM</a:t>
            </a:r>
            <a:endParaRPr lang="en-US" sz="9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5337000" y="1115280"/>
            <a:ext cx="30474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Three Axes of Rigid Body Modes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8" name="Freeform 347"/>
          <p:cNvSpPr/>
          <p:nvPr/>
        </p:nvSpPr>
        <p:spPr>
          <a:xfrm>
            <a:off x="4788360" y="1905120"/>
            <a:ext cx="1730160" cy="1086840"/>
          </a:xfrm>
          <a:custGeom>
            <a:avLst/>
            <a:gdLst/>
            <a:ahLst/>
            <a:cxnLst/>
            <a:rect l="0" t="0" r="r" b="b"/>
            <a:pathLst>
              <a:path w="4806" h="3019">
                <a:moveTo>
                  <a:pt x="0" y="2833"/>
                </a:moveTo>
                <a:lnTo>
                  <a:pt x="0" y="139"/>
                </a:lnTo>
                <a:cubicBezTo>
                  <a:pt x="0" y="130"/>
                  <a:pt x="1" y="121"/>
                  <a:pt x="3" y="112"/>
                </a:cubicBezTo>
                <a:cubicBezTo>
                  <a:pt x="6" y="103"/>
                  <a:pt x="9" y="95"/>
                  <a:pt x="14" y="86"/>
                </a:cubicBezTo>
                <a:cubicBezTo>
                  <a:pt x="18" y="78"/>
                  <a:pt x="24" y="70"/>
                  <a:pt x="31" y="62"/>
                </a:cubicBezTo>
                <a:cubicBezTo>
                  <a:pt x="38" y="54"/>
                  <a:pt x="45" y="47"/>
                  <a:pt x="54" y="41"/>
                </a:cubicBezTo>
                <a:cubicBezTo>
                  <a:pt x="63" y="34"/>
                  <a:pt x="72" y="29"/>
                  <a:pt x="82" y="24"/>
                </a:cubicBezTo>
                <a:cubicBezTo>
                  <a:pt x="92" y="18"/>
                  <a:pt x="103" y="14"/>
                  <a:pt x="114" y="11"/>
                </a:cubicBezTo>
                <a:cubicBezTo>
                  <a:pt x="125" y="7"/>
                  <a:pt x="137" y="5"/>
                  <a:pt x="149" y="3"/>
                </a:cubicBezTo>
                <a:cubicBezTo>
                  <a:pt x="161" y="1"/>
                  <a:pt x="173" y="0"/>
                  <a:pt x="185" y="0"/>
                </a:cubicBezTo>
                <a:lnTo>
                  <a:pt x="4620" y="0"/>
                </a:lnTo>
                <a:cubicBezTo>
                  <a:pt x="4632" y="0"/>
                  <a:pt x="4644" y="1"/>
                  <a:pt x="4656" y="3"/>
                </a:cubicBezTo>
                <a:cubicBezTo>
                  <a:pt x="4668" y="5"/>
                  <a:pt x="4680" y="7"/>
                  <a:pt x="4691" y="11"/>
                </a:cubicBezTo>
                <a:cubicBezTo>
                  <a:pt x="4702" y="14"/>
                  <a:pt x="4713" y="18"/>
                  <a:pt x="4723" y="24"/>
                </a:cubicBezTo>
                <a:cubicBezTo>
                  <a:pt x="4733" y="29"/>
                  <a:pt x="4743" y="34"/>
                  <a:pt x="4751" y="41"/>
                </a:cubicBezTo>
                <a:cubicBezTo>
                  <a:pt x="4760" y="47"/>
                  <a:pt x="4768" y="54"/>
                  <a:pt x="4774" y="62"/>
                </a:cubicBezTo>
                <a:cubicBezTo>
                  <a:pt x="4781" y="70"/>
                  <a:pt x="4787" y="78"/>
                  <a:pt x="4792" y="86"/>
                </a:cubicBezTo>
                <a:cubicBezTo>
                  <a:pt x="4796" y="95"/>
                  <a:pt x="4800" y="103"/>
                  <a:pt x="4802" y="112"/>
                </a:cubicBezTo>
                <a:cubicBezTo>
                  <a:pt x="4804" y="121"/>
                  <a:pt x="4806" y="130"/>
                  <a:pt x="4806" y="139"/>
                </a:cubicBezTo>
                <a:lnTo>
                  <a:pt x="4806" y="2833"/>
                </a:lnTo>
                <a:cubicBezTo>
                  <a:pt x="4806" y="2845"/>
                  <a:pt x="4804" y="2857"/>
                  <a:pt x="4802" y="2869"/>
                </a:cubicBezTo>
                <a:cubicBezTo>
                  <a:pt x="4800" y="2881"/>
                  <a:pt x="4796" y="2893"/>
                  <a:pt x="4792" y="2904"/>
                </a:cubicBezTo>
                <a:cubicBezTo>
                  <a:pt x="4787" y="2915"/>
                  <a:pt x="4781" y="2926"/>
                  <a:pt x="4774" y="2936"/>
                </a:cubicBezTo>
                <a:cubicBezTo>
                  <a:pt x="4768" y="2946"/>
                  <a:pt x="4760" y="2956"/>
                  <a:pt x="4751" y="2964"/>
                </a:cubicBezTo>
                <a:cubicBezTo>
                  <a:pt x="4743" y="2973"/>
                  <a:pt x="4733" y="2981"/>
                  <a:pt x="4723" y="2987"/>
                </a:cubicBezTo>
                <a:cubicBezTo>
                  <a:pt x="4713" y="2994"/>
                  <a:pt x="4702" y="3000"/>
                  <a:pt x="4691" y="3005"/>
                </a:cubicBezTo>
                <a:cubicBezTo>
                  <a:pt x="4680" y="3009"/>
                  <a:pt x="4668" y="3013"/>
                  <a:pt x="4656" y="3015"/>
                </a:cubicBezTo>
                <a:cubicBezTo>
                  <a:pt x="4644" y="3018"/>
                  <a:pt x="4632" y="3019"/>
                  <a:pt x="4620" y="3019"/>
                </a:cubicBezTo>
                <a:lnTo>
                  <a:pt x="185" y="3019"/>
                </a:lnTo>
                <a:cubicBezTo>
                  <a:pt x="173" y="3019"/>
                  <a:pt x="161" y="3018"/>
                  <a:pt x="149" y="3015"/>
                </a:cubicBezTo>
                <a:cubicBezTo>
                  <a:pt x="137" y="3013"/>
                  <a:pt x="125" y="3009"/>
                  <a:pt x="114" y="3005"/>
                </a:cubicBezTo>
                <a:cubicBezTo>
                  <a:pt x="103" y="3000"/>
                  <a:pt x="92" y="2994"/>
                  <a:pt x="82" y="2987"/>
                </a:cubicBezTo>
                <a:cubicBezTo>
                  <a:pt x="72" y="2981"/>
                  <a:pt x="63" y="2973"/>
                  <a:pt x="54" y="2964"/>
                </a:cubicBezTo>
                <a:cubicBezTo>
                  <a:pt x="45" y="2956"/>
                  <a:pt x="38" y="2946"/>
                  <a:pt x="31" y="2936"/>
                </a:cubicBezTo>
                <a:cubicBezTo>
                  <a:pt x="24" y="2926"/>
                  <a:pt x="18" y="2915"/>
                  <a:pt x="14" y="2904"/>
                </a:cubicBezTo>
                <a:cubicBezTo>
                  <a:pt x="9" y="2893"/>
                  <a:pt x="6" y="2881"/>
                  <a:pt x="3" y="2869"/>
                </a:cubicBezTo>
                <a:cubicBezTo>
                  <a:pt x="1" y="2857"/>
                  <a:pt x="0" y="2845"/>
                  <a:pt x="0" y="283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9" name="Freeform 348"/>
          <p:cNvSpPr/>
          <p:nvPr/>
        </p:nvSpPr>
        <p:spPr>
          <a:xfrm>
            <a:off x="4788360" y="1888560"/>
            <a:ext cx="1730160" cy="66960"/>
          </a:xfrm>
          <a:custGeom>
            <a:avLst/>
            <a:gdLst/>
            <a:ahLst/>
            <a:cxnLst/>
            <a:rect l="0" t="0" r="r" b="b"/>
            <a:pathLst>
              <a:path w="4806" h="186">
                <a:moveTo>
                  <a:pt x="0" y="0"/>
                </a:moveTo>
                <a:lnTo>
                  <a:pt x="4806" y="0"/>
                </a:lnTo>
                <a:lnTo>
                  <a:pt x="4806" y="186"/>
                </a:lnTo>
                <a:lnTo>
                  <a:pt x="0" y="186"/>
                </a:lnTo>
                <a:lnTo>
                  <a:pt x="0" y="0"/>
                </a:lnTo>
                <a:close/>
              </a:path>
            </a:pathLst>
          </a:custGeom>
          <a:solidFill>
            <a:srgbClr val="FFA5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50" name="Picture 349"/>
          <p:cNvPicPr/>
          <p:nvPr/>
        </p:nvPicPr>
        <p:blipFill>
          <a:blip r:embed="rId9"/>
          <a:stretch/>
        </p:blipFill>
        <p:spPr>
          <a:xfrm>
            <a:off x="4921920" y="2106000"/>
            <a:ext cx="13320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1" name="TextBox 350"/>
          <p:cNvSpPr txBox="1"/>
          <p:nvPr/>
        </p:nvSpPr>
        <p:spPr>
          <a:xfrm>
            <a:off x="4785480" y="1572480"/>
            <a:ext cx="49622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During experimental runs, three distinct axes of vibration were identiﬁed: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5119920" y="2083320"/>
            <a:ext cx="100404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Theta Mode</a:t>
            </a:r>
            <a:endParaRPr lang="en-US" sz="11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4919400" y="2373480"/>
            <a:ext cx="1159920" cy="136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Rotational vibration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4919400" y="2540520"/>
            <a:ext cx="1092960" cy="136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around the central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5" name="Freeform 354"/>
          <p:cNvSpPr/>
          <p:nvPr/>
        </p:nvSpPr>
        <p:spPr>
          <a:xfrm>
            <a:off x="6651720" y="1905120"/>
            <a:ext cx="1738440" cy="1086840"/>
          </a:xfrm>
          <a:custGeom>
            <a:avLst/>
            <a:gdLst/>
            <a:ahLst/>
            <a:cxnLst/>
            <a:rect l="0" t="0" r="r" b="b"/>
            <a:pathLst>
              <a:path w="4829" h="3019">
                <a:moveTo>
                  <a:pt x="0" y="2833"/>
                </a:moveTo>
                <a:lnTo>
                  <a:pt x="0" y="139"/>
                </a:lnTo>
                <a:cubicBezTo>
                  <a:pt x="0" y="130"/>
                  <a:pt x="1" y="121"/>
                  <a:pt x="4" y="112"/>
                </a:cubicBezTo>
                <a:cubicBezTo>
                  <a:pt x="6" y="103"/>
                  <a:pt x="10" y="95"/>
                  <a:pt x="14" y="86"/>
                </a:cubicBezTo>
                <a:cubicBezTo>
                  <a:pt x="19" y="78"/>
                  <a:pt x="25" y="70"/>
                  <a:pt x="31" y="62"/>
                </a:cubicBezTo>
                <a:cubicBezTo>
                  <a:pt x="38" y="54"/>
                  <a:pt x="46" y="47"/>
                  <a:pt x="54" y="41"/>
                </a:cubicBezTo>
                <a:cubicBezTo>
                  <a:pt x="63" y="34"/>
                  <a:pt x="72" y="29"/>
                  <a:pt x="83" y="24"/>
                </a:cubicBezTo>
                <a:cubicBezTo>
                  <a:pt x="93" y="18"/>
                  <a:pt x="103" y="14"/>
                  <a:pt x="115" y="11"/>
                </a:cubicBezTo>
                <a:cubicBezTo>
                  <a:pt x="126" y="7"/>
                  <a:pt x="138" y="5"/>
                  <a:pt x="150" y="3"/>
                </a:cubicBezTo>
                <a:cubicBezTo>
                  <a:pt x="162" y="1"/>
                  <a:pt x="174" y="0"/>
                  <a:pt x="186" y="0"/>
                </a:cubicBezTo>
                <a:lnTo>
                  <a:pt x="4644" y="0"/>
                </a:lnTo>
                <a:cubicBezTo>
                  <a:pt x="4656" y="0"/>
                  <a:pt x="4668" y="1"/>
                  <a:pt x="4680" y="3"/>
                </a:cubicBezTo>
                <a:cubicBezTo>
                  <a:pt x="4692" y="5"/>
                  <a:pt x="4704" y="7"/>
                  <a:pt x="4715" y="11"/>
                </a:cubicBezTo>
                <a:cubicBezTo>
                  <a:pt x="4726" y="14"/>
                  <a:pt x="4737" y="18"/>
                  <a:pt x="4747" y="24"/>
                </a:cubicBezTo>
                <a:cubicBezTo>
                  <a:pt x="4757" y="29"/>
                  <a:pt x="4766" y="34"/>
                  <a:pt x="4775" y="41"/>
                </a:cubicBezTo>
                <a:cubicBezTo>
                  <a:pt x="4784" y="47"/>
                  <a:pt x="4791" y="54"/>
                  <a:pt x="4798" y="62"/>
                </a:cubicBezTo>
                <a:cubicBezTo>
                  <a:pt x="4805" y="70"/>
                  <a:pt x="4811" y="78"/>
                  <a:pt x="4815" y="86"/>
                </a:cubicBezTo>
                <a:cubicBezTo>
                  <a:pt x="4820" y="95"/>
                  <a:pt x="4823" y="103"/>
                  <a:pt x="4826" y="112"/>
                </a:cubicBezTo>
                <a:cubicBezTo>
                  <a:pt x="4828" y="121"/>
                  <a:pt x="4829" y="130"/>
                  <a:pt x="4829" y="139"/>
                </a:cubicBezTo>
                <a:lnTo>
                  <a:pt x="4829" y="2833"/>
                </a:lnTo>
                <a:cubicBezTo>
                  <a:pt x="4829" y="2845"/>
                  <a:pt x="4828" y="2857"/>
                  <a:pt x="4826" y="2869"/>
                </a:cubicBezTo>
                <a:cubicBezTo>
                  <a:pt x="4823" y="2881"/>
                  <a:pt x="4820" y="2893"/>
                  <a:pt x="4815" y="2904"/>
                </a:cubicBezTo>
                <a:cubicBezTo>
                  <a:pt x="4811" y="2915"/>
                  <a:pt x="4805" y="2926"/>
                  <a:pt x="4798" y="2936"/>
                </a:cubicBezTo>
                <a:cubicBezTo>
                  <a:pt x="4791" y="2946"/>
                  <a:pt x="4784" y="2956"/>
                  <a:pt x="4775" y="2964"/>
                </a:cubicBezTo>
                <a:cubicBezTo>
                  <a:pt x="4766" y="2973"/>
                  <a:pt x="4757" y="2981"/>
                  <a:pt x="4747" y="2987"/>
                </a:cubicBezTo>
                <a:cubicBezTo>
                  <a:pt x="4737" y="2994"/>
                  <a:pt x="4726" y="3000"/>
                  <a:pt x="4715" y="3005"/>
                </a:cubicBezTo>
                <a:cubicBezTo>
                  <a:pt x="4704" y="3009"/>
                  <a:pt x="4692" y="3013"/>
                  <a:pt x="4680" y="3015"/>
                </a:cubicBezTo>
                <a:cubicBezTo>
                  <a:pt x="4668" y="3018"/>
                  <a:pt x="4656" y="3019"/>
                  <a:pt x="4644" y="3019"/>
                </a:cubicBezTo>
                <a:lnTo>
                  <a:pt x="186" y="3019"/>
                </a:lnTo>
                <a:cubicBezTo>
                  <a:pt x="174" y="3019"/>
                  <a:pt x="162" y="3018"/>
                  <a:pt x="150" y="3015"/>
                </a:cubicBezTo>
                <a:cubicBezTo>
                  <a:pt x="138" y="3013"/>
                  <a:pt x="126" y="3009"/>
                  <a:pt x="115" y="3005"/>
                </a:cubicBezTo>
                <a:cubicBezTo>
                  <a:pt x="103" y="3000"/>
                  <a:pt x="93" y="2994"/>
                  <a:pt x="83" y="2987"/>
                </a:cubicBezTo>
                <a:cubicBezTo>
                  <a:pt x="72" y="2981"/>
                  <a:pt x="63" y="2973"/>
                  <a:pt x="54" y="2964"/>
                </a:cubicBezTo>
                <a:cubicBezTo>
                  <a:pt x="46" y="2956"/>
                  <a:pt x="38" y="2946"/>
                  <a:pt x="31" y="2936"/>
                </a:cubicBezTo>
                <a:cubicBezTo>
                  <a:pt x="25" y="2926"/>
                  <a:pt x="19" y="2915"/>
                  <a:pt x="14" y="2904"/>
                </a:cubicBezTo>
                <a:cubicBezTo>
                  <a:pt x="10" y="2893"/>
                  <a:pt x="6" y="2881"/>
                  <a:pt x="4" y="2869"/>
                </a:cubicBezTo>
                <a:cubicBezTo>
                  <a:pt x="1" y="2857"/>
                  <a:pt x="0" y="2845"/>
                  <a:pt x="0" y="283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6" name="Freeform 355"/>
          <p:cNvSpPr/>
          <p:nvPr/>
        </p:nvSpPr>
        <p:spPr>
          <a:xfrm>
            <a:off x="6651720" y="1888560"/>
            <a:ext cx="1738440" cy="66960"/>
          </a:xfrm>
          <a:custGeom>
            <a:avLst/>
            <a:gdLst/>
            <a:ahLst/>
            <a:cxnLst/>
            <a:rect l="0" t="0" r="r" b="b"/>
            <a:pathLst>
              <a:path w="4829" h="186">
                <a:moveTo>
                  <a:pt x="4815" y="151"/>
                </a:moveTo>
                <a:cubicBezTo>
                  <a:pt x="4806" y="139"/>
                  <a:pt x="4792" y="129"/>
                  <a:pt x="4775" y="121"/>
                </a:cubicBezTo>
                <a:cubicBezTo>
                  <a:pt x="4758" y="112"/>
                  <a:pt x="4738" y="105"/>
                  <a:pt x="4715" y="101"/>
                </a:cubicBezTo>
                <a:cubicBezTo>
                  <a:pt x="4692" y="96"/>
                  <a:pt x="4668" y="94"/>
                  <a:pt x="4644" y="94"/>
                </a:cubicBezTo>
                <a:lnTo>
                  <a:pt x="186" y="94"/>
                </a:lnTo>
                <a:cubicBezTo>
                  <a:pt x="161" y="94"/>
                  <a:pt x="137" y="96"/>
                  <a:pt x="115" y="101"/>
                </a:cubicBezTo>
                <a:cubicBezTo>
                  <a:pt x="92" y="105"/>
                  <a:pt x="72" y="112"/>
                  <a:pt x="54" y="121"/>
                </a:cubicBezTo>
                <a:cubicBezTo>
                  <a:pt x="37" y="129"/>
                  <a:pt x="24" y="139"/>
                  <a:pt x="14" y="151"/>
                </a:cubicBezTo>
                <a:cubicBezTo>
                  <a:pt x="5" y="162"/>
                  <a:pt x="0" y="174"/>
                  <a:pt x="0" y="186"/>
                </a:cubicBezTo>
                <a:cubicBezTo>
                  <a:pt x="0" y="162"/>
                  <a:pt x="5" y="138"/>
                  <a:pt x="14" y="115"/>
                </a:cubicBezTo>
                <a:cubicBezTo>
                  <a:pt x="24" y="93"/>
                  <a:pt x="37" y="72"/>
                  <a:pt x="54" y="55"/>
                </a:cubicBezTo>
                <a:cubicBezTo>
                  <a:pt x="72" y="38"/>
                  <a:pt x="92" y="23"/>
                  <a:pt x="115" y="14"/>
                </a:cubicBezTo>
                <a:cubicBezTo>
                  <a:pt x="137" y="4"/>
                  <a:pt x="161" y="0"/>
                  <a:pt x="186" y="0"/>
                </a:cubicBezTo>
                <a:lnTo>
                  <a:pt x="4644" y="0"/>
                </a:lnTo>
                <a:cubicBezTo>
                  <a:pt x="4668" y="0"/>
                  <a:pt x="4692" y="4"/>
                  <a:pt x="4715" y="14"/>
                </a:cubicBezTo>
                <a:cubicBezTo>
                  <a:pt x="4738" y="23"/>
                  <a:pt x="4758" y="38"/>
                  <a:pt x="4775" y="55"/>
                </a:cubicBezTo>
                <a:cubicBezTo>
                  <a:pt x="4792" y="72"/>
                  <a:pt x="4806" y="93"/>
                  <a:pt x="4815" y="115"/>
                </a:cubicBezTo>
                <a:cubicBezTo>
                  <a:pt x="4825" y="138"/>
                  <a:pt x="4829" y="162"/>
                  <a:pt x="4829" y="186"/>
                </a:cubicBezTo>
                <a:cubicBezTo>
                  <a:pt x="4829" y="174"/>
                  <a:pt x="4825" y="162"/>
                  <a:pt x="4815" y="151"/>
                </a:cubicBez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57" name="Picture 356"/>
          <p:cNvPicPr/>
          <p:nvPr/>
        </p:nvPicPr>
        <p:blipFill>
          <a:blip r:embed="rId10"/>
          <a:stretch/>
        </p:blipFill>
        <p:spPr>
          <a:xfrm>
            <a:off x="6785640" y="2106000"/>
            <a:ext cx="13320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8" name="TextBox 357"/>
          <p:cNvSpPr txBox="1"/>
          <p:nvPr/>
        </p:nvSpPr>
        <p:spPr>
          <a:xfrm>
            <a:off x="4919400" y="2707560"/>
            <a:ext cx="710640" cy="136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vertical axis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6989760" y="2083320"/>
            <a:ext cx="63360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X Mode</a:t>
            </a:r>
            <a:endParaRPr lang="en-US" sz="11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6789240" y="2373480"/>
            <a:ext cx="1302840" cy="136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Horizontal vibration in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1" name="Freeform 360"/>
          <p:cNvSpPr/>
          <p:nvPr/>
        </p:nvSpPr>
        <p:spPr>
          <a:xfrm>
            <a:off x="8523720" y="1905120"/>
            <a:ext cx="1738440" cy="1086840"/>
          </a:xfrm>
          <a:custGeom>
            <a:avLst/>
            <a:gdLst/>
            <a:ahLst/>
            <a:cxnLst/>
            <a:rect l="0" t="0" r="r" b="b"/>
            <a:pathLst>
              <a:path w="4829" h="3019">
                <a:moveTo>
                  <a:pt x="0" y="2833"/>
                </a:moveTo>
                <a:lnTo>
                  <a:pt x="0" y="139"/>
                </a:lnTo>
                <a:cubicBezTo>
                  <a:pt x="0" y="130"/>
                  <a:pt x="1" y="121"/>
                  <a:pt x="3" y="112"/>
                </a:cubicBezTo>
                <a:cubicBezTo>
                  <a:pt x="6" y="103"/>
                  <a:pt x="9" y="95"/>
                  <a:pt x="14" y="86"/>
                </a:cubicBezTo>
                <a:cubicBezTo>
                  <a:pt x="19" y="78"/>
                  <a:pt x="24" y="70"/>
                  <a:pt x="31" y="62"/>
                </a:cubicBezTo>
                <a:cubicBezTo>
                  <a:pt x="38" y="54"/>
                  <a:pt x="46" y="47"/>
                  <a:pt x="54" y="41"/>
                </a:cubicBezTo>
                <a:cubicBezTo>
                  <a:pt x="63" y="34"/>
                  <a:pt x="72" y="29"/>
                  <a:pt x="82" y="24"/>
                </a:cubicBezTo>
                <a:cubicBezTo>
                  <a:pt x="92" y="18"/>
                  <a:pt x="103" y="14"/>
                  <a:pt x="114" y="11"/>
                </a:cubicBezTo>
                <a:cubicBezTo>
                  <a:pt x="126" y="7"/>
                  <a:pt x="137" y="5"/>
                  <a:pt x="149" y="3"/>
                </a:cubicBezTo>
                <a:cubicBezTo>
                  <a:pt x="161" y="1"/>
                  <a:pt x="173" y="0"/>
                  <a:pt x="186" y="0"/>
                </a:cubicBezTo>
                <a:lnTo>
                  <a:pt x="4643" y="0"/>
                </a:lnTo>
                <a:cubicBezTo>
                  <a:pt x="4656" y="0"/>
                  <a:pt x="4668" y="1"/>
                  <a:pt x="4680" y="3"/>
                </a:cubicBezTo>
                <a:cubicBezTo>
                  <a:pt x="4692" y="5"/>
                  <a:pt x="4703" y="7"/>
                  <a:pt x="4714" y="11"/>
                </a:cubicBezTo>
                <a:cubicBezTo>
                  <a:pt x="4726" y="14"/>
                  <a:pt x="4736" y="18"/>
                  <a:pt x="4747" y="24"/>
                </a:cubicBezTo>
                <a:cubicBezTo>
                  <a:pt x="4757" y="29"/>
                  <a:pt x="4766" y="34"/>
                  <a:pt x="4775" y="41"/>
                </a:cubicBezTo>
                <a:cubicBezTo>
                  <a:pt x="4783" y="47"/>
                  <a:pt x="4791" y="54"/>
                  <a:pt x="4798" y="62"/>
                </a:cubicBezTo>
                <a:cubicBezTo>
                  <a:pt x="4805" y="70"/>
                  <a:pt x="4810" y="78"/>
                  <a:pt x="4815" y="86"/>
                </a:cubicBezTo>
                <a:cubicBezTo>
                  <a:pt x="4820" y="95"/>
                  <a:pt x="4823" y="103"/>
                  <a:pt x="4826" y="112"/>
                </a:cubicBezTo>
                <a:cubicBezTo>
                  <a:pt x="4828" y="121"/>
                  <a:pt x="4829" y="130"/>
                  <a:pt x="4829" y="139"/>
                </a:cubicBezTo>
                <a:lnTo>
                  <a:pt x="4829" y="2833"/>
                </a:lnTo>
                <a:cubicBezTo>
                  <a:pt x="4829" y="2845"/>
                  <a:pt x="4828" y="2857"/>
                  <a:pt x="4826" y="2869"/>
                </a:cubicBezTo>
                <a:cubicBezTo>
                  <a:pt x="4823" y="2881"/>
                  <a:pt x="4820" y="2893"/>
                  <a:pt x="4815" y="2904"/>
                </a:cubicBezTo>
                <a:cubicBezTo>
                  <a:pt x="4810" y="2915"/>
                  <a:pt x="4805" y="2926"/>
                  <a:pt x="4798" y="2936"/>
                </a:cubicBezTo>
                <a:cubicBezTo>
                  <a:pt x="4791" y="2946"/>
                  <a:pt x="4783" y="2956"/>
                  <a:pt x="4775" y="2964"/>
                </a:cubicBezTo>
                <a:cubicBezTo>
                  <a:pt x="4766" y="2973"/>
                  <a:pt x="4757" y="2981"/>
                  <a:pt x="4747" y="2987"/>
                </a:cubicBezTo>
                <a:cubicBezTo>
                  <a:pt x="4736" y="2994"/>
                  <a:pt x="4726" y="3000"/>
                  <a:pt x="4714" y="3005"/>
                </a:cubicBezTo>
                <a:cubicBezTo>
                  <a:pt x="4703" y="3009"/>
                  <a:pt x="4692" y="3013"/>
                  <a:pt x="4680" y="3015"/>
                </a:cubicBezTo>
                <a:cubicBezTo>
                  <a:pt x="4668" y="3018"/>
                  <a:pt x="4656" y="3019"/>
                  <a:pt x="4643" y="3019"/>
                </a:cubicBezTo>
                <a:lnTo>
                  <a:pt x="186" y="3019"/>
                </a:lnTo>
                <a:cubicBezTo>
                  <a:pt x="173" y="3019"/>
                  <a:pt x="161" y="3018"/>
                  <a:pt x="149" y="3015"/>
                </a:cubicBezTo>
                <a:cubicBezTo>
                  <a:pt x="137" y="3013"/>
                  <a:pt x="126" y="3009"/>
                  <a:pt x="114" y="3005"/>
                </a:cubicBezTo>
                <a:cubicBezTo>
                  <a:pt x="103" y="3000"/>
                  <a:pt x="92" y="2994"/>
                  <a:pt x="82" y="2987"/>
                </a:cubicBezTo>
                <a:cubicBezTo>
                  <a:pt x="72" y="2981"/>
                  <a:pt x="63" y="2973"/>
                  <a:pt x="54" y="2964"/>
                </a:cubicBezTo>
                <a:cubicBezTo>
                  <a:pt x="46" y="2956"/>
                  <a:pt x="38" y="2946"/>
                  <a:pt x="31" y="2936"/>
                </a:cubicBezTo>
                <a:cubicBezTo>
                  <a:pt x="24" y="2926"/>
                  <a:pt x="19" y="2915"/>
                  <a:pt x="14" y="2904"/>
                </a:cubicBezTo>
                <a:cubicBezTo>
                  <a:pt x="9" y="2893"/>
                  <a:pt x="6" y="2881"/>
                  <a:pt x="3" y="2869"/>
                </a:cubicBezTo>
                <a:cubicBezTo>
                  <a:pt x="1" y="2857"/>
                  <a:pt x="0" y="2845"/>
                  <a:pt x="0" y="283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2" name="Freeform 361"/>
          <p:cNvSpPr/>
          <p:nvPr/>
        </p:nvSpPr>
        <p:spPr>
          <a:xfrm>
            <a:off x="8523720" y="1888560"/>
            <a:ext cx="1738440" cy="66960"/>
          </a:xfrm>
          <a:custGeom>
            <a:avLst/>
            <a:gdLst/>
            <a:ahLst/>
            <a:cxnLst/>
            <a:rect l="0" t="0" r="r" b="b"/>
            <a:pathLst>
              <a:path w="4829" h="186">
                <a:moveTo>
                  <a:pt x="0" y="0"/>
                </a:moveTo>
                <a:lnTo>
                  <a:pt x="4829" y="0"/>
                </a:lnTo>
                <a:lnTo>
                  <a:pt x="4829" y="186"/>
                </a:lnTo>
                <a:lnTo>
                  <a:pt x="0" y="186"/>
                </a:lnTo>
                <a:lnTo>
                  <a:pt x="0" y="0"/>
                </a:lnTo>
                <a:close/>
              </a:path>
            </a:pathLst>
          </a:custGeom>
          <a:solidFill>
            <a:srgbClr val="00808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63" name="Picture 362"/>
          <p:cNvPicPr/>
          <p:nvPr/>
        </p:nvPicPr>
        <p:blipFill>
          <a:blip r:embed="rId11"/>
          <a:stretch/>
        </p:blipFill>
        <p:spPr>
          <a:xfrm>
            <a:off x="8657640" y="2106000"/>
            <a:ext cx="6660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" name="TextBox 363"/>
          <p:cNvSpPr txBox="1"/>
          <p:nvPr/>
        </p:nvSpPr>
        <p:spPr>
          <a:xfrm>
            <a:off x="6789240" y="2540520"/>
            <a:ext cx="1206720" cy="136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the plane of rotation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8793000" y="2083320"/>
            <a:ext cx="62676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Z Mode</a:t>
            </a:r>
            <a:endParaRPr lang="en-US" sz="11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8659440" y="2373480"/>
            <a:ext cx="1370160" cy="136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Vertical vibration along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67" name="Picture 366"/>
          <p:cNvPicPr/>
          <p:nvPr/>
        </p:nvPicPr>
        <p:blipFill>
          <a:blip r:embed="rId7"/>
          <a:stretch/>
        </p:blipFill>
        <p:spPr>
          <a:xfrm>
            <a:off x="4788360" y="372708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8" name="Picture 367"/>
          <p:cNvPicPr/>
          <p:nvPr/>
        </p:nvPicPr>
        <p:blipFill>
          <a:blip r:embed="rId12"/>
          <a:stretch/>
        </p:blipFill>
        <p:spPr>
          <a:xfrm>
            <a:off x="4930560" y="3852360"/>
            <a:ext cx="12492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9" name="TextBox 368"/>
          <p:cNvSpPr txBox="1"/>
          <p:nvPr/>
        </p:nvSpPr>
        <p:spPr>
          <a:xfrm>
            <a:off x="8659440" y="2540520"/>
            <a:ext cx="1116000" cy="136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the axis of rotation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0" name="Freeform 369"/>
          <p:cNvSpPr/>
          <p:nvPr/>
        </p:nvSpPr>
        <p:spPr>
          <a:xfrm>
            <a:off x="4846680" y="435384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6"/>
                  <a:pt x="116" y="74"/>
                  <a:pt x="113" y="81"/>
                </a:cubicBezTo>
                <a:cubicBezTo>
                  <a:pt x="110" y="88"/>
                  <a:pt x="106" y="94"/>
                  <a:pt x="100" y="100"/>
                </a:cubicBezTo>
                <a:cubicBezTo>
                  <a:pt x="95" y="105"/>
                  <a:pt x="88" y="109"/>
                  <a:pt x="81" y="112"/>
                </a:cubicBezTo>
                <a:cubicBezTo>
                  <a:pt x="74" y="115"/>
                  <a:pt x="67" y="117"/>
                  <a:pt x="59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09"/>
                  <a:pt x="23" y="105"/>
                  <a:pt x="17" y="100"/>
                </a:cubicBezTo>
                <a:cubicBezTo>
                  <a:pt x="12" y="94"/>
                  <a:pt x="7" y="88"/>
                  <a:pt x="4" y="81"/>
                </a:cubicBezTo>
                <a:cubicBezTo>
                  <a:pt x="2" y="74"/>
                  <a:pt x="0" y="66"/>
                  <a:pt x="0" y="59"/>
                </a:cubicBezTo>
                <a:cubicBezTo>
                  <a:pt x="0" y="51"/>
                  <a:pt x="2" y="43"/>
                  <a:pt x="4" y="36"/>
                </a:cubicBezTo>
                <a:cubicBezTo>
                  <a:pt x="7" y="28"/>
                  <a:pt x="12" y="22"/>
                  <a:pt x="17" y="16"/>
                </a:cubicBezTo>
                <a:cubicBezTo>
                  <a:pt x="23" y="11"/>
                  <a:pt x="29" y="7"/>
                  <a:pt x="36" y="4"/>
                </a:cubicBezTo>
                <a:cubicBezTo>
                  <a:pt x="43" y="1"/>
                  <a:pt x="50" y="0"/>
                  <a:pt x="59" y="0"/>
                </a:cubicBezTo>
                <a:cubicBezTo>
                  <a:pt x="67" y="0"/>
                  <a:pt x="74" y="1"/>
                  <a:pt x="81" y="4"/>
                </a:cubicBezTo>
                <a:cubicBezTo>
                  <a:pt x="88" y="7"/>
                  <a:pt x="95" y="11"/>
                  <a:pt x="100" y="16"/>
                </a:cubicBezTo>
                <a:cubicBezTo>
                  <a:pt x="106" y="22"/>
                  <a:pt x="110" y="28"/>
                  <a:pt x="113" y="36"/>
                </a:cubicBezTo>
                <a:cubicBezTo>
                  <a:pt x="116" y="43"/>
                  <a:pt x="117" y="51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5337000" y="3839400"/>
            <a:ext cx="28026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Resonance &amp; Energy Transfer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4986000" y="4296600"/>
            <a:ext cx="50922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When rotational frequency matches a mode's natural frequency, resonance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3" name="Freeform 372"/>
          <p:cNvSpPr/>
          <p:nvPr/>
        </p:nvSpPr>
        <p:spPr>
          <a:xfrm>
            <a:off x="4846680" y="482148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7"/>
                  <a:pt x="116" y="75"/>
                  <a:pt x="113" y="82"/>
                </a:cubicBezTo>
                <a:cubicBezTo>
                  <a:pt x="110" y="89"/>
                  <a:pt x="106" y="95"/>
                  <a:pt x="100" y="100"/>
                </a:cubicBezTo>
                <a:cubicBezTo>
                  <a:pt x="95" y="106"/>
                  <a:pt x="88" y="110"/>
                  <a:pt x="81" y="113"/>
                </a:cubicBezTo>
                <a:cubicBezTo>
                  <a:pt x="74" y="116"/>
                  <a:pt x="67" y="117"/>
                  <a:pt x="59" y="117"/>
                </a:cubicBezTo>
                <a:cubicBezTo>
                  <a:pt x="50" y="117"/>
                  <a:pt x="43" y="116"/>
                  <a:pt x="36" y="113"/>
                </a:cubicBezTo>
                <a:cubicBezTo>
                  <a:pt x="29" y="110"/>
                  <a:pt x="23" y="106"/>
                  <a:pt x="17" y="100"/>
                </a:cubicBezTo>
                <a:cubicBezTo>
                  <a:pt x="12" y="95"/>
                  <a:pt x="7" y="89"/>
                  <a:pt x="4" y="82"/>
                </a:cubicBezTo>
                <a:cubicBezTo>
                  <a:pt x="2" y="75"/>
                  <a:pt x="0" y="67"/>
                  <a:pt x="0" y="59"/>
                </a:cubicBezTo>
                <a:cubicBezTo>
                  <a:pt x="0" y="52"/>
                  <a:pt x="2" y="44"/>
                  <a:pt x="4" y="37"/>
                </a:cubicBezTo>
                <a:cubicBezTo>
                  <a:pt x="7" y="30"/>
                  <a:pt x="12" y="24"/>
                  <a:pt x="17" y="18"/>
                </a:cubicBezTo>
                <a:cubicBezTo>
                  <a:pt x="23" y="13"/>
                  <a:pt x="29" y="9"/>
                  <a:pt x="36" y="6"/>
                </a:cubicBezTo>
                <a:cubicBezTo>
                  <a:pt x="43" y="2"/>
                  <a:pt x="50" y="0"/>
                  <a:pt x="59" y="0"/>
                </a:cubicBezTo>
                <a:cubicBezTo>
                  <a:pt x="67" y="0"/>
                  <a:pt x="74" y="2"/>
                  <a:pt x="81" y="6"/>
                </a:cubicBezTo>
                <a:cubicBezTo>
                  <a:pt x="88" y="9"/>
                  <a:pt x="95" y="13"/>
                  <a:pt x="100" y="18"/>
                </a:cubicBezTo>
                <a:cubicBezTo>
                  <a:pt x="106" y="24"/>
                  <a:pt x="110" y="30"/>
                  <a:pt x="113" y="37"/>
                </a:cubicBezTo>
                <a:cubicBezTo>
                  <a:pt x="116" y="44"/>
                  <a:pt x="117" y="52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4986000" y="4497120"/>
            <a:ext cx="4402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occurs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5" name="Freeform 374"/>
          <p:cNvSpPr/>
          <p:nvPr/>
        </p:nvSpPr>
        <p:spPr>
          <a:xfrm>
            <a:off x="4846680" y="508896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8"/>
                </a:moveTo>
                <a:cubicBezTo>
                  <a:pt x="117" y="66"/>
                  <a:pt x="116" y="73"/>
                  <a:pt x="113" y="81"/>
                </a:cubicBezTo>
                <a:cubicBezTo>
                  <a:pt x="110" y="89"/>
                  <a:pt x="106" y="95"/>
                  <a:pt x="100" y="100"/>
                </a:cubicBezTo>
                <a:cubicBezTo>
                  <a:pt x="95" y="106"/>
                  <a:pt x="88" y="110"/>
                  <a:pt x="81" y="113"/>
                </a:cubicBezTo>
                <a:cubicBezTo>
                  <a:pt x="74" y="116"/>
                  <a:pt x="67" y="117"/>
                  <a:pt x="59" y="117"/>
                </a:cubicBezTo>
                <a:cubicBezTo>
                  <a:pt x="50" y="117"/>
                  <a:pt x="43" y="116"/>
                  <a:pt x="36" y="113"/>
                </a:cubicBezTo>
                <a:cubicBezTo>
                  <a:pt x="29" y="110"/>
                  <a:pt x="23" y="106"/>
                  <a:pt x="17" y="100"/>
                </a:cubicBezTo>
                <a:cubicBezTo>
                  <a:pt x="12" y="95"/>
                  <a:pt x="7" y="89"/>
                  <a:pt x="4" y="81"/>
                </a:cubicBezTo>
                <a:cubicBezTo>
                  <a:pt x="2" y="73"/>
                  <a:pt x="0" y="66"/>
                  <a:pt x="0" y="58"/>
                </a:cubicBezTo>
                <a:cubicBezTo>
                  <a:pt x="0" y="51"/>
                  <a:pt x="2" y="43"/>
                  <a:pt x="4" y="36"/>
                </a:cubicBezTo>
                <a:cubicBezTo>
                  <a:pt x="7" y="29"/>
                  <a:pt x="12" y="23"/>
                  <a:pt x="17" y="17"/>
                </a:cubicBezTo>
                <a:cubicBezTo>
                  <a:pt x="23" y="12"/>
                  <a:pt x="29" y="8"/>
                  <a:pt x="36" y="5"/>
                </a:cubicBezTo>
                <a:cubicBezTo>
                  <a:pt x="43" y="2"/>
                  <a:pt x="50" y="0"/>
                  <a:pt x="59" y="0"/>
                </a:cubicBezTo>
                <a:cubicBezTo>
                  <a:pt x="67" y="0"/>
                  <a:pt x="74" y="2"/>
                  <a:pt x="81" y="5"/>
                </a:cubicBezTo>
                <a:cubicBezTo>
                  <a:pt x="88" y="8"/>
                  <a:pt x="95" y="12"/>
                  <a:pt x="100" y="17"/>
                </a:cubicBezTo>
                <a:cubicBezTo>
                  <a:pt x="106" y="23"/>
                  <a:pt x="110" y="29"/>
                  <a:pt x="113" y="36"/>
                </a:cubicBezTo>
                <a:cubicBezTo>
                  <a:pt x="116" y="43"/>
                  <a:pt x="117" y="51"/>
                  <a:pt x="117" y="58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4986000" y="4764600"/>
            <a:ext cx="3920945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In experimenta</a:t>
            </a:r>
            <a:r>
              <a:rPr lang="en-US" sz="1050" dirty="0">
                <a:solidFill>
                  <a:srgbClr val="374151"/>
                </a:solidFill>
                <a:latin typeface="DejaVuSans"/>
                <a:ea typeface="DejaVuSans"/>
              </a:rPr>
              <a:t>l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 data, larger vibrational amplitudes appear at resonance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7" name="Freeform 376"/>
          <p:cNvSpPr/>
          <p:nvPr/>
        </p:nvSpPr>
        <p:spPr>
          <a:xfrm>
            <a:off x="4846680" y="535644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7"/>
                  <a:pt x="116" y="74"/>
                  <a:pt x="113" y="81"/>
                </a:cubicBezTo>
                <a:cubicBezTo>
                  <a:pt x="110" y="88"/>
                  <a:pt x="106" y="95"/>
                  <a:pt x="100" y="100"/>
                </a:cubicBezTo>
                <a:cubicBezTo>
                  <a:pt x="95" y="106"/>
                  <a:pt x="88" y="110"/>
                  <a:pt x="81" y="113"/>
                </a:cubicBezTo>
                <a:cubicBezTo>
                  <a:pt x="74" y="116"/>
                  <a:pt x="67" y="117"/>
                  <a:pt x="59" y="117"/>
                </a:cubicBezTo>
                <a:cubicBezTo>
                  <a:pt x="50" y="117"/>
                  <a:pt x="43" y="116"/>
                  <a:pt x="36" y="113"/>
                </a:cubicBezTo>
                <a:cubicBezTo>
                  <a:pt x="29" y="110"/>
                  <a:pt x="23" y="106"/>
                  <a:pt x="17" y="100"/>
                </a:cubicBezTo>
                <a:cubicBezTo>
                  <a:pt x="12" y="95"/>
                  <a:pt x="7" y="88"/>
                  <a:pt x="4" y="81"/>
                </a:cubicBezTo>
                <a:cubicBezTo>
                  <a:pt x="2" y="74"/>
                  <a:pt x="0" y="67"/>
                  <a:pt x="0" y="59"/>
                </a:cubicBezTo>
                <a:cubicBezTo>
                  <a:pt x="0" y="51"/>
                  <a:pt x="2" y="44"/>
                  <a:pt x="4" y="37"/>
                </a:cubicBezTo>
                <a:cubicBezTo>
                  <a:pt x="7" y="30"/>
                  <a:pt x="12" y="23"/>
                  <a:pt x="17" y="17"/>
                </a:cubicBezTo>
                <a:cubicBezTo>
                  <a:pt x="23" y="12"/>
                  <a:pt x="29" y="7"/>
                  <a:pt x="36" y="4"/>
                </a:cubicBezTo>
                <a:cubicBezTo>
                  <a:pt x="43" y="2"/>
                  <a:pt x="50" y="0"/>
                  <a:pt x="59" y="0"/>
                </a:cubicBezTo>
                <a:cubicBezTo>
                  <a:pt x="67" y="0"/>
                  <a:pt x="74" y="2"/>
                  <a:pt x="81" y="4"/>
                </a:cubicBezTo>
                <a:cubicBezTo>
                  <a:pt x="88" y="7"/>
                  <a:pt x="95" y="12"/>
                  <a:pt x="100" y="17"/>
                </a:cubicBezTo>
                <a:cubicBezTo>
                  <a:pt x="106" y="23"/>
                  <a:pt x="110" y="30"/>
                  <a:pt x="113" y="37"/>
                </a:cubicBezTo>
                <a:cubicBezTo>
                  <a:pt x="116" y="44"/>
                  <a:pt x="117" y="51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4986000" y="5032080"/>
            <a:ext cx="346088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dirty="0">
                <a:solidFill>
                  <a:srgbClr val="374151"/>
                </a:solidFill>
                <a:latin typeface="DejaVuSans"/>
                <a:ea typeface="DejaVuSans"/>
              </a:rPr>
              <a:t>S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uspect coupling generates a driving force on the rotating rotor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4986000" y="5299560"/>
            <a:ext cx="52185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This driving force could cause energy transfer from rotation to the vibrational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4986000" y="5500080"/>
            <a:ext cx="4510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modes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10110600" y="5968080"/>
            <a:ext cx="387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B7280"/>
                </a:solidFill>
                <a:effectLst/>
                <a:uFillTx/>
                <a:latin typeface="DejaVuSans"/>
                <a:ea typeface="DejaVuSans"/>
              </a:rPr>
              <a:t>8 / 21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/>
          <p:cNvPicPr/>
          <p:nvPr/>
        </p:nvPicPr>
        <p:blipFill>
          <a:blip r:embed="rId2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5" name="TextBox 384"/>
          <p:cNvSpPr txBox="1"/>
          <p:nvPr/>
        </p:nvSpPr>
        <p:spPr>
          <a:xfrm>
            <a:off x="334440" y="135000"/>
            <a:ext cx="5090400" cy="29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Mode Coupling &amp; Resonance Eﬀects</a:t>
            </a:r>
            <a:endParaRPr lang="en-US" sz="1979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1489680" y="989640"/>
            <a:ext cx="327528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Frequency-Amplitude Relationship</a:t>
            </a:r>
            <a:endParaRPr lang="en-US" sz="132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5" name="Freeform 394"/>
          <p:cNvSpPr/>
          <p:nvPr/>
        </p:nvSpPr>
        <p:spPr>
          <a:xfrm>
            <a:off x="6367680" y="835560"/>
            <a:ext cx="4061520" cy="1504440"/>
          </a:xfrm>
          <a:custGeom>
            <a:avLst/>
            <a:gdLst/>
            <a:ahLst/>
            <a:cxnLst/>
            <a:rect l="0" t="0" r="r" b="b"/>
            <a:pathLst>
              <a:path w="11282" h="4179">
                <a:moveTo>
                  <a:pt x="0" y="0"/>
                </a:moveTo>
                <a:lnTo>
                  <a:pt x="11282" y="0"/>
                </a:lnTo>
                <a:lnTo>
                  <a:pt x="11282" y="4179"/>
                </a:lnTo>
                <a:lnTo>
                  <a:pt x="0" y="41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6" name="Freeform 395"/>
          <p:cNvSpPr/>
          <p:nvPr/>
        </p:nvSpPr>
        <p:spPr>
          <a:xfrm>
            <a:off x="6367680" y="835560"/>
            <a:ext cx="33840" cy="1504440"/>
          </a:xfrm>
          <a:custGeom>
            <a:avLst/>
            <a:gdLst/>
            <a:ahLst/>
            <a:cxnLst/>
            <a:rect l="0" t="0" r="r" b="b"/>
            <a:pathLst>
              <a:path w="94" h="4179">
                <a:moveTo>
                  <a:pt x="0" y="0"/>
                </a:moveTo>
                <a:lnTo>
                  <a:pt x="94" y="0"/>
                </a:lnTo>
                <a:lnTo>
                  <a:pt x="94" y="4179"/>
                </a:lnTo>
                <a:lnTo>
                  <a:pt x="0" y="4179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7" name="Freeform 396"/>
          <p:cNvSpPr/>
          <p:nvPr/>
        </p:nvSpPr>
        <p:spPr>
          <a:xfrm>
            <a:off x="6384240" y="2473560"/>
            <a:ext cx="4044960" cy="1170000"/>
          </a:xfrm>
          <a:custGeom>
            <a:avLst/>
            <a:gdLst/>
            <a:ahLst/>
            <a:cxnLst/>
            <a:rect l="0" t="0" r="r" b="b"/>
            <a:pathLst>
              <a:path w="11236" h="3250">
                <a:moveTo>
                  <a:pt x="0" y="3065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5" y="137"/>
                  <a:pt x="7" y="125"/>
                  <a:pt x="11" y="114"/>
                </a:cubicBezTo>
                <a:cubicBezTo>
                  <a:pt x="14" y="103"/>
                  <a:pt x="19" y="92"/>
                  <a:pt x="24" y="82"/>
                </a:cubicBezTo>
                <a:cubicBezTo>
                  <a:pt x="29" y="72"/>
                  <a:pt x="35" y="63"/>
                  <a:pt x="41" y="54"/>
                </a:cubicBezTo>
                <a:cubicBezTo>
                  <a:pt x="48" y="45"/>
                  <a:pt x="55" y="38"/>
                  <a:pt x="62" y="31"/>
                </a:cubicBezTo>
                <a:cubicBezTo>
                  <a:pt x="70" y="24"/>
                  <a:pt x="78" y="18"/>
                  <a:pt x="86" y="14"/>
                </a:cubicBezTo>
                <a:cubicBezTo>
                  <a:pt x="95" y="9"/>
                  <a:pt x="103" y="6"/>
                  <a:pt x="112" y="3"/>
                </a:cubicBezTo>
                <a:cubicBezTo>
                  <a:pt x="121" y="1"/>
                  <a:pt x="130" y="0"/>
                  <a:pt x="140" y="0"/>
                </a:cubicBezTo>
                <a:lnTo>
                  <a:pt x="11051" y="0"/>
                </a:lnTo>
                <a:cubicBezTo>
                  <a:pt x="11063" y="0"/>
                  <a:pt x="11075" y="1"/>
                  <a:pt x="11087" y="3"/>
                </a:cubicBezTo>
                <a:cubicBezTo>
                  <a:pt x="11099" y="6"/>
                  <a:pt x="11110" y="9"/>
                  <a:pt x="11122" y="14"/>
                </a:cubicBezTo>
                <a:cubicBezTo>
                  <a:pt x="11133" y="18"/>
                  <a:pt x="11144" y="24"/>
                  <a:pt x="11154" y="31"/>
                </a:cubicBezTo>
                <a:cubicBezTo>
                  <a:pt x="11164" y="38"/>
                  <a:pt x="11173" y="45"/>
                  <a:pt x="11182" y="54"/>
                </a:cubicBezTo>
                <a:cubicBezTo>
                  <a:pt x="11191" y="63"/>
                  <a:pt x="11198" y="72"/>
                  <a:pt x="11205" y="82"/>
                </a:cubicBezTo>
                <a:cubicBezTo>
                  <a:pt x="11212" y="92"/>
                  <a:pt x="11218" y="103"/>
                  <a:pt x="11222" y="114"/>
                </a:cubicBezTo>
                <a:cubicBezTo>
                  <a:pt x="11227" y="125"/>
                  <a:pt x="11230" y="137"/>
                  <a:pt x="11233" y="149"/>
                </a:cubicBezTo>
                <a:cubicBezTo>
                  <a:pt x="11235" y="161"/>
                  <a:pt x="11236" y="173"/>
                  <a:pt x="11236" y="185"/>
                </a:cubicBezTo>
                <a:lnTo>
                  <a:pt x="11236" y="3065"/>
                </a:lnTo>
                <a:cubicBezTo>
                  <a:pt x="11236" y="3077"/>
                  <a:pt x="11235" y="3089"/>
                  <a:pt x="11233" y="3101"/>
                </a:cubicBezTo>
                <a:cubicBezTo>
                  <a:pt x="11230" y="3113"/>
                  <a:pt x="11227" y="3124"/>
                  <a:pt x="11222" y="3136"/>
                </a:cubicBezTo>
                <a:cubicBezTo>
                  <a:pt x="11218" y="3147"/>
                  <a:pt x="11212" y="3158"/>
                  <a:pt x="11205" y="3168"/>
                </a:cubicBezTo>
                <a:cubicBezTo>
                  <a:pt x="11198" y="3178"/>
                  <a:pt x="11191" y="3187"/>
                  <a:pt x="11182" y="3196"/>
                </a:cubicBezTo>
                <a:cubicBezTo>
                  <a:pt x="11173" y="3205"/>
                  <a:pt x="11164" y="3212"/>
                  <a:pt x="11154" y="3219"/>
                </a:cubicBezTo>
                <a:cubicBezTo>
                  <a:pt x="11144" y="3226"/>
                  <a:pt x="11133" y="3232"/>
                  <a:pt x="11122" y="3236"/>
                </a:cubicBezTo>
                <a:cubicBezTo>
                  <a:pt x="11110" y="3241"/>
                  <a:pt x="11099" y="3244"/>
                  <a:pt x="11087" y="3247"/>
                </a:cubicBezTo>
                <a:cubicBezTo>
                  <a:pt x="11075" y="3249"/>
                  <a:pt x="11063" y="3250"/>
                  <a:pt x="11051" y="3250"/>
                </a:cubicBezTo>
                <a:lnTo>
                  <a:pt x="140" y="3250"/>
                </a:lnTo>
                <a:cubicBezTo>
                  <a:pt x="130" y="3250"/>
                  <a:pt x="121" y="3249"/>
                  <a:pt x="112" y="3247"/>
                </a:cubicBezTo>
                <a:cubicBezTo>
                  <a:pt x="103" y="3244"/>
                  <a:pt x="95" y="3241"/>
                  <a:pt x="86" y="3236"/>
                </a:cubicBezTo>
                <a:cubicBezTo>
                  <a:pt x="78" y="3232"/>
                  <a:pt x="70" y="3226"/>
                  <a:pt x="62" y="3219"/>
                </a:cubicBezTo>
                <a:cubicBezTo>
                  <a:pt x="55" y="3212"/>
                  <a:pt x="48" y="3205"/>
                  <a:pt x="41" y="3196"/>
                </a:cubicBezTo>
                <a:cubicBezTo>
                  <a:pt x="35" y="3187"/>
                  <a:pt x="29" y="3178"/>
                  <a:pt x="24" y="3168"/>
                </a:cubicBezTo>
                <a:cubicBezTo>
                  <a:pt x="19" y="3158"/>
                  <a:pt x="14" y="3147"/>
                  <a:pt x="11" y="3136"/>
                </a:cubicBezTo>
                <a:cubicBezTo>
                  <a:pt x="7" y="3124"/>
                  <a:pt x="5" y="3113"/>
                  <a:pt x="3" y="3101"/>
                </a:cubicBezTo>
                <a:cubicBezTo>
                  <a:pt x="1" y="3089"/>
                  <a:pt x="0" y="3077"/>
                  <a:pt x="0" y="3065"/>
                </a:cubicBezTo>
                <a:close/>
              </a:path>
            </a:pathLst>
          </a:custGeom>
          <a:solidFill>
            <a:srgbClr val="EFF6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8" name="Freeform 397"/>
          <p:cNvSpPr/>
          <p:nvPr/>
        </p:nvSpPr>
        <p:spPr>
          <a:xfrm>
            <a:off x="6367680" y="2473560"/>
            <a:ext cx="67320" cy="1170000"/>
          </a:xfrm>
          <a:custGeom>
            <a:avLst/>
            <a:gdLst/>
            <a:ahLst/>
            <a:cxnLst/>
            <a:rect l="0" t="0" r="r" b="b"/>
            <a:pathLst>
              <a:path w="187" h="3250">
                <a:moveTo>
                  <a:pt x="0" y="0"/>
                </a:moveTo>
                <a:lnTo>
                  <a:pt x="187" y="0"/>
                </a:lnTo>
                <a:lnTo>
                  <a:pt x="187" y="3250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solidFill>
            <a:srgbClr val="FBBF2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0" name="Freeform 399"/>
          <p:cNvSpPr/>
          <p:nvPr/>
        </p:nvSpPr>
        <p:spPr>
          <a:xfrm>
            <a:off x="6593400" y="134532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7"/>
                  <a:pt x="115" y="74"/>
                  <a:pt x="112" y="81"/>
                </a:cubicBezTo>
                <a:cubicBezTo>
                  <a:pt x="109" y="88"/>
                  <a:pt x="105" y="94"/>
                  <a:pt x="100" y="100"/>
                </a:cubicBezTo>
                <a:cubicBezTo>
                  <a:pt x="94" y="105"/>
                  <a:pt x="88" y="110"/>
                  <a:pt x="81" y="112"/>
                </a:cubicBezTo>
                <a:cubicBezTo>
                  <a:pt x="74" y="115"/>
                  <a:pt x="65" y="117"/>
                  <a:pt x="58" y="117"/>
                </a:cubicBezTo>
                <a:cubicBezTo>
                  <a:pt x="50" y="117"/>
                  <a:pt x="43" y="115"/>
                  <a:pt x="35" y="112"/>
                </a:cubicBezTo>
                <a:cubicBezTo>
                  <a:pt x="28" y="110"/>
                  <a:pt x="22" y="105"/>
                  <a:pt x="17" y="100"/>
                </a:cubicBezTo>
                <a:cubicBezTo>
                  <a:pt x="11" y="94"/>
                  <a:pt x="7" y="88"/>
                  <a:pt x="4" y="81"/>
                </a:cubicBezTo>
                <a:cubicBezTo>
                  <a:pt x="1" y="74"/>
                  <a:pt x="0" y="67"/>
                  <a:pt x="0" y="59"/>
                </a:cubicBezTo>
                <a:cubicBezTo>
                  <a:pt x="0" y="51"/>
                  <a:pt x="1" y="44"/>
                  <a:pt x="4" y="37"/>
                </a:cubicBezTo>
                <a:cubicBezTo>
                  <a:pt x="7" y="29"/>
                  <a:pt x="11" y="22"/>
                  <a:pt x="17" y="17"/>
                </a:cubicBezTo>
                <a:cubicBezTo>
                  <a:pt x="22" y="11"/>
                  <a:pt x="28" y="7"/>
                  <a:pt x="35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5" y="0"/>
                  <a:pt x="74" y="1"/>
                  <a:pt x="81" y="4"/>
                </a:cubicBezTo>
                <a:cubicBezTo>
                  <a:pt x="88" y="7"/>
                  <a:pt x="94" y="11"/>
                  <a:pt x="100" y="17"/>
                </a:cubicBezTo>
                <a:cubicBezTo>
                  <a:pt x="105" y="22"/>
                  <a:pt x="109" y="29"/>
                  <a:pt x="112" y="37"/>
                </a:cubicBezTo>
                <a:cubicBezTo>
                  <a:pt x="115" y="44"/>
                  <a:pt x="117" y="51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6534000" y="989640"/>
            <a:ext cx="16650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Key Observations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2" name="Freeform 401"/>
          <p:cNvSpPr/>
          <p:nvPr/>
        </p:nvSpPr>
        <p:spPr>
          <a:xfrm>
            <a:off x="6593400" y="161280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8"/>
                </a:moveTo>
                <a:cubicBezTo>
                  <a:pt x="117" y="65"/>
                  <a:pt x="115" y="73"/>
                  <a:pt x="112" y="80"/>
                </a:cubicBezTo>
                <a:cubicBezTo>
                  <a:pt x="109" y="87"/>
                  <a:pt x="105" y="93"/>
                  <a:pt x="100" y="99"/>
                </a:cubicBezTo>
                <a:cubicBezTo>
                  <a:pt x="94" y="105"/>
                  <a:pt x="88" y="109"/>
                  <a:pt x="81" y="112"/>
                </a:cubicBezTo>
                <a:cubicBezTo>
                  <a:pt x="74" y="115"/>
                  <a:pt x="65" y="117"/>
                  <a:pt x="58" y="117"/>
                </a:cubicBezTo>
                <a:cubicBezTo>
                  <a:pt x="50" y="117"/>
                  <a:pt x="43" y="115"/>
                  <a:pt x="35" y="112"/>
                </a:cubicBezTo>
                <a:cubicBezTo>
                  <a:pt x="28" y="109"/>
                  <a:pt x="22" y="105"/>
                  <a:pt x="17" y="99"/>
                </a:cubicBezTo>
                <a:cubicBezTo>
                  <a:pt x="11" y="93"/>
                  <a:pt x="7" y="87"/>
                  <a:pt x="4" y="80"/>
                </a:cubicBezTo>
                <a:cubicBezTo>
                  <a:pt x="1" y="73"/>
                  <a:pt x="0" y="65"/>
                  <a:pt x="0" y="58"/>
                </a:cubicBezTo>
                <a:cubicBezTo>
                  <a:pt x="0" y="50"/>
                  <a:pt x="1" y="43"/>
                  <a:pt x="4" y="35"/>
                </a:cubicBezTo>
                <a:cubicBezTo>
                  <a:pt x="7" y="28"/>
                  <a:pt x="11" y="22"/>
                  <a:pt x="17" y="17"/>
                </a:cubicBezTo>
                <a:cubicBezTo>
                  <a:pt x="22" y="11"/>
                  <a:pt x="28" y="7"/>
                  <a:pt x="35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5" y="0"/>
                  <a:pt x="74" y="1"/>
                  <a:pt x="81" y="4"/>
                </a:cubicBezTo>
                <a:cubicBezTo>
                  <a:pt x="88" y="7"/>
                  <a:pt x="94" y="11"/>
                  <a:pt x="100" y="17"/>
                </a:cubicBezTo>
                <a:cubicBezTo>
                  <a:pt x="105" y="22"/>
                  <a:pt x="109" y="28"/>
                  <a:pt x="112" y="35"/>
                </a:cubicBezTo>
                <a:cubicBezTo>
                  <a:pt x="115" y="43"/>
                  <a:pt x="117" y="50"/>
                  <a:pt x="117" y="58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3" name="TextBox 402"/>
          <p:cNvSpPr txBox="1"/>
          <p:nvPr/>
        </p:nvSpPr>
        <p:spPr>
          <a:xfrm>
            <a:off x="6734520" y="1288080"/>
            <a:ext cx="30506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At 500 RMP, rotor exhibits dramatic wobbling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4" name="Freeform 403"/>
          <p:cNvSpPr/>
          <p:nvPr/>
        </p:nvSpPr>
        <p:spPr>
          <a:xfrm>
            <a:off x="6593400" y="1879920"/>
            <a:ext cx="42120" cy="42480"/>
          </a:xfrm>
          <a:custGeom>
            <a:avLst/>
            <a:gdLst/>
            <a:ahLst/>
            <a:cxnLst/>
            <a:rect l="0" t="0" r="r" b="b"/>
            <a:pathLst>
              <a:path w="117" h="118">
                <a:moveTo>
                  <a:pt x="117" y="59"/>
                </a:moveTo>
                <a:cubicBezTo>
                  <a:pt x="117" y="67"/>
                  <a:pt x="115" y="75"/>
                  <a:pt x="112" y="82"/>
                </a:cubicBezTo>
                <a:cubicBezTo>
                  <a:pt x="109" y="89"/>
                  <a:pt x="105" y="95"/>
                  <a:pt x="100" y="101"/>
                </a:cubicBezTo>
                <a:cubicBezTo>
                  <a:pt x="94" y="106"/>
                  <a:pt x="88" y="110"/>
                  <a:pt x="81" y="113"/>
                </a:cubicBezTo>
                <a:cubicBezTo>
                  <a:pt x="74" y="116"/>
                  <a:pt x="65" y="118"/>
                  <a:pt x="58" y="118"/>
                </a:cubicBezTo>
                <a:cubicBezTo>
                  <a:pt x="50" y="118"/>
                  <a:pt x="43" y="116"/>
                  <a:pt x="35" y="113"/>
                </a:cubicBezTo>
                <a:cubicBezTo>
                  <a:pt x="28" y="110"/>
                  <a:pt x="22" y="106"/>
                  <a:pt x="17" y="101"/>
                </a:cubicBezTo>
                <a:cubicBezTo>
                  <a:pt x="11" y="95"/>
                  <a:pt x="7" y="89"/>
                  <a:pt x="4" y="82"/>
                </a:cubicBezTo>
                <a:cubicBezTo>
                  <a:pt x="1" y="75"/>
                  <a:pt x="0" y="67"/>
                  <a:pt x="0" y="59"/>
                </a:cubicBezTo>
                <a:cubicBezTo>
                  <a:pt x="0" y="51"/>
                  <a:pt x="1" y="43"/>
                  <a:pt x="4" y="36"/>
                </a:cubicBezTo>
                <a:cubicBezTo>
                  <a:pt x="7" y="29"/>
                  <a:pt x="11" y="23"/>
                  <a:pt x="17" y="17"/>
                </a:cubicBezTo>
                <a:cubicBezTo>
                  <a:pt x="22" y="12"/>
                  <a:pt x="28" y="8"/>
                  <a:pt x="35" y="5"/>
                </a:cubicBezTo>
                <a:cubicBezTo>
                  <a:pt x="43" y="2"/>
                  <a:pt x="50" y="0"/>
                  <a:pt x="58" y="0"/>
                </a:cubicBezTo>
                <a:cubicBezTo>
                  <a:pt x="65" y="0"/>
                  <a:pt x="74" y="2"/>
                  <a:pt x="81" y="5"/>
                </a:cubicBezTo>
                <a:cubicBezTo>
                  <a:pt x="88" y="8"/>
                  <a:pt x="94" y="12"/>
                  <a:pt x="100" y="17"/>
                </a:cubicBezTo>
                <a:cubicBezTo>
                  <a:pt x="105" y="23"/>
                  <a:pt x="109" y="29"/>
                  <a:pt x="112" y="36"/>
                </a:cubicBezTo>
                <a:cubicBezTo>
                  <a:pt x="115" y="43"/>
                  <a:pt x="117" y="51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6734520" y="1555560"/>
            <a:ext cx="3393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Three rigid body modes identiﬁed: Theta, X, and Z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6734520" y="1823040"/>
            <a:ext cx="3033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Resonance occurs when rotational frequency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7" name="TextBox 406"/>
          <p:cNvSpPr txBox="1"/>
          <p:nvPr/>
        </p:nvSpPr>
        <p:spPr>
          <a:xfrm>
            <a:off x="6734520" y="2023560"/>
            <a:ext cx="23472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matches mode's natural frequency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6534000" y="2634840"/>
            <a:ext cx="237528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 dirty="0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Energy Transfer Mechanism</a:t>
            </a:r>
            <a:endParaRPr lang="en-US" sz="118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6534000" y="2926080"/>
            <a:ext cx="37526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Coupling between rotation and vibration modes creates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0" name="TextBox 409"/>
          <p:cNvSpPr txBox="1"/>
          <p:nvPr/>
        </p:nvSpPr>
        <p:spPr>
          <a:xfrm>
            <a:off x="6534000" y="3126600"/>
            <a:ext cx="35488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a driving force that transfers energy from rotation to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3" name="TextBox 412"/>
          <p:cNvSpPr txBox="1"/>
          <p:nvPr/>
        </p:nvSpPr>
        <p:spPr>
          <a:xfrm>
            <a:off x="6534000" y="3327120"/>
            <a:ext cx="3489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vibrational modes, causing the system to ringdown.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22" name="Picture 421"/>
          <p:cNvPicPr/>
          <p:nvPr/>
        </p:nvPicPr>
        <p:blipFill>
          <a:blip r:embed="rId3"/>
          <a:stretch/>
        </p:blipFill>
        <p:spPr>
          <a:xfrm>
            <a:off x="4838400" y="4236840"/>
            <a:ext cx="8316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6" name="Freeform 425"/>
          <p:cNvSpPr/>
          <p:nvPr/>
        </p:nvSpPr>
        <p:spPr>
          <a:xfrm>
            <a:off x="5624250" y="5067750"/>
            <a:ext cx="4940888" cy="334800"/>
          </a:xfrm>
          <a:custGeom>
            <a:avLst/>
            <a:gdLst/>
            <a:ahLst/>
            <a:cxnLst/>
            <a:rect l="0" t="0" r="r" b="b"/>
            <a:pathLst>
              <a:path w="10075" h="930">
                <a:moveTo>
                  <a:pt x="0" y="744"/>
                </a:moveTo>
                <a:lnTo>
                  <a:pt x="0" y="187"/>
                </a:lnTo>
                <a:cubicBezTo>
                  <a:pt x="0" y="175"/>
                  <a:pt x="1" y="162"/>
                  <a:pt x="3" y="150"/>
                </a:cubicBezTo>
                <a:cubicBezTo>
                  <a:pt x="6" y="138"/>
                  <a:pt x="9" y="126"/>
                  <a:pt x="14" y="115"/>
                </a:cubicBezTo>
                <a:cubicBezTo>
                  <a:pt x="19" y="103"/>
                  <a:pt x="24" y="93"/>
                  <a:pt x="31" y="83"/>
                </a:cubicBezTo>
                <a:cubicBezTo>
                  <a:pt x="38" y="72"/>
                  <a:pt x="46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3" y="25"/>
                  <a:pt x="103" y="19"/>
                  <a:pt x="115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1"/>
                  <a:pt x="173" y="0"/>
                  <a:pt x="186" y="0"/>
                </a:cubicBezTo>
                <a:lnTo>
                  <a:pt x="9890" y="0"/>
                </a:lnTo>
                <a:cubicBezTo>
                  <a:pt x="9902" y="0"/>
                  <a:pt x="9914" y="1"/>
                  <a:pt x="9926" y="4"/>
                </a:cubicBezTo>
                <a:cubicBezTo>
                  <a:pt x="9938" y="6"/>
                  <a:pt x="9949" y="10"/>
                  <a:pt x="9961" y="14"/>
                </a:cubicBezTo>
                <a:cubicBezTo>
                  <a:pt x="9972" y="19"/>
                  <a:pt x="9983" y="25"/>
                  <a:pt x="9993" y="31"/>
                </a:cubicBezTo>
                <a:cubicBezTo>
                  <a:pt x="10003" y="38"/>
                  <a:pt x="10012" y="46"/>
                  <a:pt x="10021" y="54"/>
                </a:cubicBezTo>
                <a:cubicBezTo>
                  <a:pt x="10030" y="63"/>
                  <a:pt x="10037" y="72"/>
                  <a:pt x="10044" y="83"/>
                </a:cubicBezTo>
                <a:cubicBezTo>
                  <a:pt x="10051" y="93"/>
                  <a:pt x="10057" y="103"/>
                  <a:pt x="10061" y="115"/>
                </a:cubicBezTo>
                <a:cubicBezTo>
                  <a:pt x="10066" y="126"/>
                  <a:pt x="10069" y="138"/>
                  <a:pt x="10072" y="150"/>
                </a:cubicBezTo>
                <a:cubicBezTo>
                  <a:pt x="10074" y="162"/>
                  <a:pt x="10075" y="175"/>
                  <a:pt x="10075" y="187"/>
                </a:cubicBezTo>
                <a:lnTo>
                  <a:pt x="10075" y="744"/>
                </a:lnTo>
                <a:cubicBezTo>
                  <a:pt x="10075" y="756"/>
                  <a:pt x="10074" y="768"/>
                  <a:pt x="10072" y="780"/>
                </a:cubicBezTo>
                <a:cubicBezTo>
                  <a:pt x="10069" y="792"/>
                  <a:pt x="10066" y="804"/>
                  <a:pt x="10061" y="815"/>
                </a:cubicBezTo>
                <a:cubicBezTo>
                  <a:pt x="10057" y="826"/>
                  <a:pt x="10051" y="837"/>
                  <a:pt x="10044" y="847"/>
                </a:cubicBezTo>
                <a:cubicBezTo>
                  <a:pt x="10037" y="857"/>
                  <a:pt x="10030" y="867"/>
                  <a:pt x="10021" y="875"/>
                </a:cubicBezTo>
                <a:cubicBezTo>
                  <a:pt x="10012" y="884"/>
                  <a:pt x="10003" y="892"/>
                  <a:pt x="9993" y="898"/>
                </a:cubicBezTo>
                <a:cubicBezTo>
                  <a:pt x="9983" y="905"/>
                  <a:pt x="9972" y="911"/>
                  <a:pt x="9961" y="915"/>
                </a:cubicBezTo>
                <a:cubicBezTo>
                  <a:pt x="9949" y="920"/>
                  <a:pt x="9938" y="924"/>
                  <a:pt x="9926" y="926"/>
                </a:cubicBezTo>
                <a:cubicBezTo>
                  <a:pt x="9914" y="928"/>
                  <a:pt x="9902" y="930"/>
                  <a:pt x="9890" y="930"/>
                </a:cubicBezTo>
                <a:lnTo>
                  <a:pt x="186" y="930"/>
                </a:lnTo>
                <a:cubicBezTo>
                  <a:pt x="173" y="930"/>
                  <a:pt x="161" y="928"/>
                  <a:pt x="149" y="926"/>
                </a:cubicBezTo>
                <a:cubicBezTo>
                  <a:pt x="137" y="924"/>
                  <a:pt x="126" y="920"/>
                  <a:pt x="115" y="915"/>
                </a:cubicBezTo>
                <a:cubicBezTo>
                  <a:pt x="103" y="911"/>
                  <a:pt x="93" y="905"/>
                  <a:pt x="82" y="898"/>
                </a:cubicBezTo>
                <a:cubicBezTo>
                  <a:pt x="72" y="892"/>
                  <a:pt x="63" y="884"/>
                  <a:pt x="54" y="875"/>
                </a:cubicBezTo>
                <a:cubicBezTo>
                  <a:pt x="46" y="867"/>
                  <a:pt x="38" y="857"/>
                  <a:pt x="31" y="847"/>
                </a:cubicBezTo>
                <a:cubicBezTo>
                  <a:pt x="24" y="837"/>
                  <a:pt x="19" y="826"/>
                  <a:pt x="14" y="815"/>
                </a:cubicBezTo>
                <a:cubicBezTo>
                  <a:pt x="9" y="804"/>
                  <a:pt x="6" y="792"/>
                  <a:pt x="3" y="780"/>
                </a:cubicBezTo>
                <a:cubicBezTo>
                  <a:pt x="1" y="768"/>
                  <a:pt x="0" y="756"/>
                  <a:pt x="0" y="744"/>
                </a:cubicBezTo>
                <a:close/>
              </a:path>
            </a:pathLst>
          </a:custGeom>
          <a:solidFill>
            <a:srgbClr val="F3F4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5994793" y="5149678"/>
            <a:ext cx="4512454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PIML 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identiﬁes coupling between these modes through the presumed driving force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10110600" y="5968080"/>
            <a:ext cx="387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B7280"/>
                </a:solidFill>
                <a:effectLst/>
                <a:uFillTx/>
                <a:latin typeface="DejaVuSans"/>
                <a:ea typeface="DejaVuSans"/>
              </a:rPr>
              <a:t>9 / 21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888383-B40C-A1F5-1196-483F16303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22" t="5355"/>
          <a:stretch/>
        </p:blipFill>
        <p:spPr bwMode="auto">
          <a:xfrm>
            <a:off x="4704579" y="2095818"/>
            <a:ext cx="1033027" cy="2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diagram of a rotor diameter&#10;&#10;AI-generated content may be incorrect.">
            <a:extLst>
              <a:ext uri="{FF2B5EF4-FFF2-40B4-BE49-F238E27FC236}">
                <a16:creationId xmlns:a16="http://schemas.microsoft.com/office/drawing/2014/main" id="{05AA1ADD-5AC1-8B03-FE8C-CA5E8C0B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"/>
          <a:stretch/>
        </p:blipFill>
        <p:spPr bwMode="auto">
          <a:xfrm>
            <a:off x="192506" y="1922399"/>
            <a:ext cx="4527454" cy="27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7AB0F3-CDE8-EA18-8E58-722CC209A8A2}"/>
              </a:ext>
            </a:extLst>
          </p:cNvPr>
          <p:cNvPicPr/>
          <p:nvPr/>
        </p:nvPicPr>
        <p:blipFill>
          <a:blip r:embed="rId6"/>
          <a:stretch/>
        </p:blipFill>
        <p:spPr>
          <a:xfrm flipH="1" flipV="1">
            <a:off x="5737607" y="5149678"/>
            <a:ext cx="180871" cy="161583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CFCDC9-4F7D-F41B-078E-64A39118FB7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683F8-4A39-13F3-5808-789C39C8AA31}"/>
              </a:ext>
            </a:extLst>
          </p:cNvPr>
          <p:cNvSpPr txBox="1"/>
          <p:nvPr/>
        </p:nvSpPr>
        <p:spPr>
          <a:xfrm>
            <a:off x="334440" y="135000"/>
            <a:ext cx="2912400" cy="29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The Physical System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" name="Picture 6" descr="A screenshot of a math calculator&#10;&#10;Description automatically generated">
            <a:extLst>
              <a:ext uri="{FF2B5EF4-FFF2-40B4-BE49-F238E27FC236}">
                <a16:creationId xmlns:a16="http://schemas.microsoft.com/office/drawing/2014/main" id="{198F8189-B55D-4E70-D99D-9DAC879FF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3040"/>
            <a:ext cx="10696319" cy="54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07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reeform 278"/>
          <p:cNvSpPr/>
          <p:nvPr/>
        </p:nvSpPr>
        <p:spPr>
          <a:xfrm>
            <a:off x="-37620" y="281520"/>
            <a:ext cx="10696680" cy="6284520"/>
          </a:xfrm>
          <a:custGeom>
            <a:avLst/>
            <a:gdLst/>
            <a:ahLst/>
            <a:cxnLst/>
            <a:rect l="0" t="0" r="r" b="b"/>
            <a:pathLst>
              <a:path w="29713" h="17457">
                <a:moveTo>
                  <a:pt x="0" y="0"/>
                </a:moveTo>
                <a:lnTo>
                  <a:pt x="29713" y="0"/>
                </a:lnTo>
                <a:lnTo>
                  <a:pt x="29713" y="17457"/>
                </a:lnTo>
                <a:lnTo>
                  <a:pt x="0" y="174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tile tx="0" ty="0" sx="87743" sy="-19050000" algn="ctr"/>
          </a:blip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80" name="Picture 279"/>
          <p:cNvPicPr/>
          <p:nvPr/>
        </p:nvPicPr>
        <p:blipFill>
          <a:blip r:embed="rId3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TextBox 280"/>
          <p:cNvSpPr txBox="1"/>
          <p:nvPr/>
        </p:nvSpPr>
        <p:spPr>
          <a:xfrm>
            <a:off x="334440" y="135000"/>
            <a:ext cx="3899520" cy="29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Primary Equation of Motion</a:t>
            </a:r>
            <a:endParaRPr lang="en-US" sz="1979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3" name="Freeform 282"/>
          <p:cNvSpPr/>
          <p:nvPr/>
        </p:nvSpPr>
        <p:spPr>
          <a:xfrm>
            <a:off x="334080" y="1337040"/>
            <a:ext cx="67320" cy="1036440"/>
          </a:xfrm>
          <a:custGeom>
            <a:avLst/>
            <a:gdLst/>
            <a:ahLst/>
            <a:cxnLst/>
            <a:rect l="0" t="0" r="r" b="b"/>
            <a:pathLst>
              <a:path w="187" h="2879">
                <a:moveTo>
                  <a:pt x="0" y="0"/>
                </a:moveTo>
                <a:lnTo>
                  <a:pt x="187" y="0"/>
                </a:lnTo>
                <a:lnTo>
                  <a:pt x="187" y="2879"/>
                </a:lnTo>
                <a:lnTo>
                  <a:pt x="0" y="2879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334440" y="923040"/>
            <a:ext cx="742752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The ﬁrst principal equation governing the rotor's rotation about the central vertical axis: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143680" y="1600920"/>
            <a:ext cx="334080" cy="393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630" b="1" u="none" strike="noStrike">
                <a:solidFill>
                  <a:srgbClr val="1C3F94"/>
                </a:solidFill>
                <a:effectLst/>
                <a:uFillTx/>
                <a:latin typeface="DejaVuSerif"/>
                <a:ea typeface="DejaVuSerif"/>
              </a:rPr>
              <a:t>̇</a:t>
            </a:r>
            <a:endParaRPr lang="en-US" sz="263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8" name="Freeform 287"/>
          <p:cNvSpPr/>
          <p:nvPr/>
        </p:nvSpPr>
        <p:spPr>
          <a:xfrm>
            <a:off x="334080" y="2657160"/>
            <a:ext cx="3209400" cy="1187280"/>
          </a:xfrm>
          <a:custGeom>
            <a:avLst/>
            <a:gdLst/>
            <a:ahLst/>
            <a:cxnLst/>
            <a:rect l="0" t="0" r="r" b="b"/>
            <a:pathLst>
              <a:path w="8915" h="3298">
                <a:moveTo>
                  <a:pt x="0" y="3112"/>
                </a:moveTo>
                <a:lnTo>
                  <a:pt x="0" y="140"/>
                </a:lnTo>
                <a:cubicBezTo>
                  <a:pt x="0" y="130"/>
                  <a:pt x="1" y="121"/>
                  <a:pt x="4" y="112"/>
                </a:cubicBezTo>
                <a:cubicBezTo>
                  <a:pt x="6" y="103"/>
                  <a:pt x="9" y="95"/>
                  <a:pt x="14" y="86"/>
                </a:cubicBezTo>
                <a:cubicBezTo>
                  <a:pt x="19" y="78"/>
                  <a:pt x="25" y="70"/>
                  <a:pt x="31" y="62"/>
                </a:cubicBezTo>
                <a:cubicBezTo>
                  <a:pt x="38" y="55"/>
                  <a:pt x="46" y="48"/>
                  <a:pt x="54" y="41"/>
                </a:cubicBezTo>
                <a:cubicBezTo>
                  <a:pt x="63" y="35"/>
                  <a:pt x="72" y="29"/>
                  <a:pt x="83" y="24"/>
                </a:cubicBezTo>
                <a:cubicBezTo>
                  <a:pt x="93" y="19"/>
                  <a:pt x="103" y="14"/>
                  <a:pt x="115" y="11"/>
                </a:cubicBezTo>
                <a:cubicBezTo>
                  <a:pt x="126" y="7"/>
                  <a:pt x="138" y="5"/>
                  <a:pt x="149" y="3"/>
                </a:cubicBezTo>
                <a:cubicBezTo>
                  <a:pt x="161" y="1"/>
                  <a:pt x="174" y="0"/>
                  <a:pt x="186" y="0"/>
                </a:cubicBezTo>
                <a:lnTo>
                  <a:pt x="8729" y="0"/>
                </a:lnTo>
                <a:cubicBezTo>
                  <a:pt x="8741" y="0"/>
                  <a:pt x="8753" y="1"/>
                  <a:pt x="8765" y="3"/>
                </a:cubicBezTo>
                <a:cubicBezTo>
                  <a:pt x="8777" y="5"/>
                  <a:pt x="8789" y="7"/>
                  <a:pt x="8800" y="11"/>
                </a:cubicBezTo>
                <a:cubicBezTo>
                  <a:pt x="8811" y="14"/>
                  <a:pt x="8822" y="19"/>
                  <a:pt x="8832" y="24"/>
                </a:cubicBezTo>
                <a:cubicBezTo>
                  <a:pt x="8842" y="29"/>
                  <a:pt x="8852" y="35"/>
                  <a:pt x="8860" y="41"/>
                </a:cubicBezTo>
                <a:cubicBezTo>
                  <a:pt x="8869" y="48"/>
                  <a:pt x="8877" y="55"/>
                  <a:pt x="8884" y="62"/>
                </a:cubicBezTo>
                <a:cubicBezTo>
                  <a:pt x="8890" y="70"/>
                  <a:pt x="8896" y="78"/>
                  <a:pt x="8901" y="86"/>
                </a:cubicBezTo>
                <a:cubicBezTo>
                  <a:pt x="8905" y="95"/>
                  <a:pt x="8909" y="103"/>
                  <a:pt x="8911" y="112"/>
                </a:cubicBezTo>
                <a:cubicBezTo>
                  <a:pt x="8914" y="121"/>
                  <a:pt x="8915" y="130"/>
                  <a:pt x="8915" y="140"/>
                </a:cubicBezTo>
                <a:lnTo>
                  <a:pt x="8915" y="3112"/>
                </a:lnTo>
                <a:cubicBezTo>
                  <a:pt x="8915" y="3124"/>
                  <a:pt x="8914" y="3136"/>
                  <a:pt x="8911" y="3148"/>
                </a:cubicBezTo>
                <a:cubicBezTo>
                  <a:pt x="8909" y="3160"/>
                  <a:pt x="8905" y="3172"/>
                  <a:pt x="8901" y="3183"/>
                </a:cubicBezTo>
                <a:cubicBezTo>
                  <a:pt x="8896" y="3194"/>
                  <a:pt x="8890" y="3205"/>
                  <a:pt x="8884" y="3215"/>
                </a:cubicBezTo>
                <a:cubicBezTo>
                  <a:pt x="8877" y="3225"/>
                  <a:pt x="8869" y="3234"/>
                  <a:pt x="8860" y="3243"/>
                </a:cubicBezTo>
                <a:cubicBezTo>
                  <a:pt x="8852" y="3252"/>
                  <a:pt x="8842" y="3259"/>
                  <a:pt x="8832" y="3266"/>
                </a:cubicBezTo>
                <a:cubicBezTo>
                  <a:pt x="8822" y="3273"/>
                  <a:pt x="8811" y="3279"/>
                  <a:pt x="8800" y="3283"/>
                </a:cubicBezTo>
                <a:cubicBezTo>
                  <a:pt x="8789" y="3288"/>
                  <a:pt x="8777" y="3292"/>
                  <a:pt x="8765" y="3294"/>
                </a:cubicBezTo>
                <a:cubicBezTo>
                  <a:pt x="8753" y="3296"/>
                  <a:pt x="8741" y="3298"/>
                  <a:pt x="8729" y="3298"/>
                </a:cubicBezTo>
                <a:lnTo>
                  <a:pt x="186" y="3298"/>
                </a:lnTo>
                <a:cubicBezTo>
                  <a:pt x="174" y="3298"/>
                  <a:pt x="161" y="3296"/>
                  <a:pt x="149" y="3294"/>
                </a:cubicBezTo>
                <a:cubicBezTo>
                  <a:pt x="138" y="3292"/>
                  <a:pt x="126" y="3288"/>
                  <a:pt x="115" y="3283"/>
                </a:cubicBezTo>
                <a:cubicBezTo>
                  <a:pt x="103" y="3279"/>
                  <a:pt x="93" y="3273"/>
                  <a:pt x="83" y="3266"/>
                </a:cubicBezTo>
                <a:cubicBezTo>
                  <a:pt x="72" y="3259"/>
                  <a:pt x="63" y="3252"/>
                  <a:pt x="54" y="3243"/>
                </a:cubicBezTo>
                <a:cubicBezTo>
                  <a:pt x="46" y="3234"/>
                  <a:pt x="38" y="3225"/>
                  <a:pt x="31" y="3215"/>
                </a:cubicBezTo>
                <a:cubicBezTo>
                  <a:pt x="25" y="3205"/>
                  <a:pt x="19" y="3194"/>
                  <a:pt x="14" y="3183"/>
                </a:cubicBezTo>
                <a:cubicBezTo>
                  <a:pt x="9" y="3172"/>
                  <a:pt x="6" y="3160"/>
                  <a:pt x="4" y="3148"/>
                </a:cubicBezTo>
                <a:cubicBezTo>
                  <a:pt x="1" y="3136"/>
                  <a:pt x="0" y="3124"/>
                  <a:pt x="0" y="311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9" name="Freeform 288"/>
          <p:cNvSpPr/>
          <p:nvPr/>
        </p:nvSpPr>
        <p:spPr>
          <a:xfrm>
            <a:off x="334080" y="2640600"/>
            <a:ext cx="3209400" cy="67320"/>
          </a:xfrm>
          <a:custGeom>
            <a:avLst/>
            <a:gdLst/>
            <a:ahLst/>
            <a:cxnLst/>
            <a:rect l="0" t="0" r="r" b="b"/>
            <a:pathLst>
              <a:path w="8915" h="187">
                <a:moveTo>
                  <a:pt x="0" y="0"/>
                </a:moveTo>
                <a:lnTo>
                  <a:pt x="8915" y="0"/>
                </a:lnTo>
                <a:lnTo>
                  <a:pt x="8915" y="187"/>
                </a:lnTo>
                <a:lnTo>
                  <a:pt x="0" y="18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0" name="Freeform 289"/>
          <p:cNvSpPr/>
          <p:nvPr/>
        </p:nvSpPr>
        <p:spPr>
          <a:xfrm>
            <a:off x="467640" y="2807640"/>
            <a:ext cx="401760" cy="401400"/>
          </a:xfrm>
          <a:custGeom>
            <a:avLst/>
            <a:gdLst/>
            <a:ahLst/>
            <a:cxnLst/>
            <a:rect l="0" t="0" r="r" b="b"/>
            <a:pathLst>
              <a:path w="1116" h="1115">
                <a:moveTo>
                  <a:pt x="1116" y="558"/>
                </a:moveTo>
                <a:cubicBezTo>
                  <a:pt x="1116" y="595"/>
                  <a:pt x="1112" y="631"/>
                  <a:pt x="1105" y="667"/>
                </a:cubicBezTo>
                <a:cubicBezTo>
                  <a:pt x="1098" y="703"/>
                  <a:pt x="1087" y="738"/>
                  <a:pt x="1073" y="771"/>
                </a:cubicBezTo>
                <a:cubicBezTo>
                  <a:pt x="1059" y="805"/>
                  <a:pt x="1042" y="837"/>
                  <a:pt x="1022" y="868"/>
                </a:cubicBezTo>
                <a:cubicBezTo>
                  <a:pt x="1001" y="898"/>
                  <a:pt x="978" y="926"/>
                  <a:pt x="952" y="952"/>
                </a:cubicBezTo>
                <a:cubicBezTo>
                  <a:pt x="927" y="978"/>
                  <a:pt x="898" y="1001"/>
                  <a:pt x="868" y="1021"/>
                </a:cubicBezTo>
                <a:cubicBezTo>
                  <a:pt x="838" y="1042"/>
                  <a:pt x="806" y="1059"/>
                  <a:pt x="772" y="1073"/>
                </a:cubicBezTo>
                <a:cubicBezTo>
                  <a:pt x="738" y="1087"/>
                  <a:pt x="703" y="1097"/>
                  <a:pt x="667" y="1105"/>
                </a:cubicBezTo>
                <a:cubicBezTo>
                  <a:pt x="631" y="1112"/>
                  <a:pt x="595" y="1115"/>
                  <a:pt x="559" y="1115"/>
                </a:cubicBezTo>
                <a:cubicBezTo>
                  <a:pt x="522" y="1115"/>
                  <a:pt x="486" y="1112"/>
                  <a:pt x="450" y="1105"/>
                </a:cubicBezTo>
                <a:cubicBezTo>
                  <a:pt x="414" y="1097"/>
                  <a:pt x="379" y="1087"/>
                  <a:pt x="344" y="1073"/>
                </a:cubicBezTo>
                <a:cubicBezTo>
                  <a:pt x="311" y="1059"/>
                  <a:pt x="278" y="1042"/>
                  <a:pt x="248" y="1021"/>
                </a:cubicBezTo>
                <a:cubicBezTo>
                  <a:pt x="218" y="1001"/>
                  <a:pt x="189" y="978"/>
                  <a:pt x="164" y="952"/>
                </a:cubicBezTo>
                <a:cubicBezTo>
                  <a:pt x="138" y="926"/>
                  <a:pt x="115" y="898"/>
                  <a:pt x="94" y="868"/>
                </a:cubicBezTo>
                <a:cubicBezTo>
                  <a:pt x="74" y="837"/>
                  <a:pt x="57" y="805"/>
                  <a:pt x="43" y="771"/>
                </a:cubicBezTo>
                <a:cubicBezTo>
                  <a:pt x="29" y="738"/>
                  <a:pt x="18" y="703"/>
                  <a:pt x="11" y="667"/>
                </a:cubicBezTo>
                <a:cubicBezTo>
                  <a:pt x="4" y="631"/>
                  <a:pt x="0" y="595"/>
                  <a:pt x="0" y="558"/>
                </a:cubicBezTo>
                <a:cubicBezTo>
                  <a:pt x="0" y="521"/>
                  <a:pt x="4" y="484"/>
                  <a:pt x="11" y="449"/>
                </a:cubicBezTo>
                <a:cubicBezTo>
                  <a:pt x="18" y="413"/>
                  <a:pt x="29" y="378"/>
                  <a:pt x="43" y="344"/>
                </a:cubicBezTo>
                <a:cubicBezTo>
                  <a:pt x="57" y="310"/>
                  <a:pt x="74" y="278"/>
                  <a:pt x="94" y="248"/>
                </a:cubicBezTo>
                <a:cubicBezTo>
                  <a:pt x="115" y="217"/>
                  <a:pt x="138" y="189"/>
                  <a:pt x="164" y="163"/>
                </a:cubicBezTo>
                <a:cubicBezTo>
                  <a:pt x="189" y="137"/>
                  <a:pt x="218" y="114"/>
                  <a:pt x="248" y="94"/>
                </a:cubicBezTo>
                <a:cubicBezTo>
                  <a:pt x="278" y="74"/>
                  <a:pt x="311" y="56"/>
                  <a:pt x="344" y="42"/>
                </a:cubicBezTo>
                <a:cubicBezTo>
                  <a:pt x="379" y="28"/>
                  <a:pt x="414" y="18"/>
                  <a:pt x="450" y="11"/>
                </a:cubicBezTo>
                <a:cubicBezTo>
                  <a:pt x="486" y="4"/>
                  <a:pt x="522" y="0"/>
                  <a:pt x="559" y="0"/>
                </a:cubicBezTo>
                <a:cubicBezTo>
                  <a:pt x="595" y="0"/>
                  <a:pt x="631" y="4"/>
                  <a:pt x="667" y="11"/>
                </a:cubicBezTo>
                <a:cubicBezTo>
                  <a:pt x="703" y="18"/>
                  <a:pt x="738" y="28"/>
                  <a:pt x="772" y="42"/>
                </a:cubicBezTo>
                <a:cubicBezTo>
                  <a:pt x="806" y="56"/>
                  <a:pt x="838" y="74"/>
                  <a:pt x="868" y="94"/>
                </a:cubicBezTo>
                <a:cubicBezTo>
                  <a:pt x="898" y="114"/>
                  <a:pt x="927" y="137"/>
                  <a:pt x="952" y="163"/>
                </a:cubicBezTo>
                <a:cubicBezTo>
                  <a:pt x="978" y="189"/>
                  <a:pt x="1001" y="217"/>
                  <a:pt x="1022" y="248"/>
                </a:cubicBezTo>
                <a:cubicBezTo>
                  <a:pt x="1042" y="278"/>
                  <a:pt x="1059" y="310"/>
                  <a:pt x="1073" y="344"/>
                </a:cubicBezTo>
                <a:cubicBezTo>
                  <a:pt x="1087" y="378"/>
                  <a:pt x="1098" y="413"/>
                  <a:pt x="1105" y="449"/>
                </a:cubicBezTo>
                <a:cubicBezTo>
                  <a:pt x="1112" y="484"/>
                  <a:pt x="1116" y="521"/>
                  <a:pt x="1116" y="558"/>
                </a:cubicBez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91" name="Picture 290"/>
          <p:cNvPicPr/>
          <p:nvPr/>
        </p:nvPicPr>
        <p:blipFill>
          <a:blip r:embed="rId4"/>
          <a:stretch/>
        </p:blipFill>
        <p:spPr>
          <a:xfrm>
            <a:off x="585000" y="2925000"/>
            <a:ext cx="166680" cy="166680"/>
          </a:xfrm>
          <a:prstGeom prst="rect">
            <a:avLst/>
          </a:prstGeom>
          <a:noFill/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TextBox 291"/>
              <p:cNvSpPr txBox="1"/>
              <p:nvPr/>
            </p:nvSpPr>
            <p:spPr>
              <a:xfrm>
                <a:off x="4172040" y="1658482"/>
                <a:ext cx="2369160" cy="424155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30" b="1" i="1" u="none" strike="noStrike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30" b="1" i="0" u="none" strike="noStrike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630" b="1" i="0" u="none" strike="noStrike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</a:rPr>
                          <m:t>𝐳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630" b="1" i="1" u="none" strike="noStrike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30" b="1" i="0" u="none" strike="noStrike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𝛉</m:t>
                        </m:r>
                      </m:e>
                    </m:acc>
                    <m:r>
                      <a:rPr lang="en-US" sz="2630" b="1" i="0" u="none" strike="noStrike" smtClean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30" b="1" u="none" strike="noStrike" dirty="0">
                    <a:solidFill>
                      <a:schemeClr val="accent2">
                        <a:lumMod val="50000"/>
                      </a:schemeClr>
                    </a:solidFill>
                    <a:effectLst/>
                    <a:uFillTx/>
                    <a:latin typeface="Times New Roman"/>
                    <a:ea typeface="Times New Roman"/>
                  </a:rPr>
                  <a:t>+ </a:t>
                </a:r>
                <a14:m>
                  <m:oMath xmlns:m="http://schemas.openxmlformats.org/officeDocument/2006/math">
                    <m:r>
                      <a:rPr lang="en-US" sz="2630" b="1" i="0" u="none" strike="noStrike" smtClean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2630" b="1" u="none" strike="noStrike" dirty="0">
                    <a:solidFill>
                      <a:schemeClr val="accent2">
                        <a:lumMod val="50000"/>
                      </a:schemeClr>
                    </a:solidFill>
                    <a:effectLst/>
                    <a:uFillTx/>
                    <a:latin typeface="Times New Roman"/>
                    <a:ea typeface="Times New Roman"/>
                  </a:rPr>
                  <a:t> </a:t>
                </a:r>
                <a:r>
                  <a:rPr lang="en-US" sz="2630" b="1" u="none" strike="noStrike" dirty="0">
                    <a:solidFill>
                      <a:srgbClr val="333333"/>
                    </a:solidFill>
                    <a:effectLst/>
                    <a:uFillTx/>
                    <a:latin typeface="Times New Roman"/>
                    <a:ea typeface="Times New Roman"/>
                  </a:rPr>
                  <a:t>=  </a:t>
                </a:r>
                <a:r>
                  <a:rPr lang="en-US" sz="2630" b="1" u="none" strike="noStrike" dirty="0">
                    <a:solidFill>
                      <a:srgbClr val="1C3F94"/>
                    </a:solidFill>
                    <a:effectLst/>
                    <a:uFillTx/>
                    <a:latin typeface="Times New Roman"/>
                    <a:ea typeface="Times New Roman"/>
                  </a:rPr>
                  <a:t>0</a:t>
                </a:r>
                <a:endParaRPr lang="en-US" sz="2630" b="1" u="none" strike="noStrike" dirty="0">
                  <a:solidFill>
                    <a:srgbClr val="000000"/>
                  </a:solidFill>
                  <a:effectLst/>
                  <a:uFillTx/>
                  <a:latin typeface="Times New Roman"/>
                </a:endParaRPr>
              </a:p>
            </p:txBody>
          </p:sp>
        </mc:Choice>
        <mc:Fallback xmlns="">
          <p:sp>
            <p:nvSpPr>
              <p:cNvPr id="292" name="TextBox 2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040" y="1658482"/>
                <a:ext cx="2369160" cy="424155"/>
              </a:xfrm>
              <a:prstGeom prst="rect">
                <a:avLst/>
              </a:prstGeom>
              <a:blipFill>
                <a:blip r:embed="rId5"/>
                <a:stretch>
                  <a:fillRect l="-4787" t="-17143" b="-42857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3" name="TextBox 292"/>
          <p:cNvSpPr txBox="1"/>
          <p:nvPr/>
        </p:nvSpPr>
        <p:spPr>
          <a:xfrm>
            <a:off x="1002960" y="2911680"/>
            <a:ext cx="16668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I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468000" y="3327120"/>
            <a:ext cx="28551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Moment of inertia about the vertical z axis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5" name="Freeform 294"/>
          <p:cNvSpPr/>
          <p:nvPr/>
        </p:nvSpPr>
        <p:spPr>
          <a:xfrm>
            <a:off x="3743640" y="2657160"/>
            <a:ext cx="3209400" cy="1187280"/>
          </a:xfrm>
          <a:custGeom>
            <a:avLst/>
            <a:gdLst/>
            <a:ahLst/>
            <a:cxnLst/>
            <a:rect l="0" t="0" r="r" b="b"/>
            <a:pathLst>
              <a:path w="8915" h="3298">
                <a:moveTo>
                  <a:pt x="0" y="3112"/>
                </a:moveTo>
                <a:lnTo>
                  <a:pt x="0" y="140"/>
                </a:lnTo>
                <a:cubicBezTo>
                  <a:pt x="0" y="130"/>
                  <a:pt x="1" y="121"/>
                  <a:pt x="4" y="112"/>
                </a:cubicBezTo>
                <a:cubicBezTo>
                  <a:pt x="6" y="103"/>
                  <a:pt x="9" y="95"/>
                  <a:pt x="14" y="86"/>
                </a:cubicBezTo>
                <a:cubicBezTo>
                  <a:pt x="19" y="78"/>
                  <a:pt x="24" y="70"/>
                  <a:pt x="31" y="62"/>
                </a:cubicBezTo>
                <a:cubicBezTo>
                  <a:pt x="38" y="55"/>
                  <a:pt x="46" y="48"/>
                  <a:pt x="54" y="41"/>
                </a:cubicBezTo>
                <a:cubicBezTo>
                  <a:pt x="63" y="35"/>
                  <a:pt x="72" y="29"/>
                  <a:pt x="82" y="24"/>
                </a:cubicBezTo>
                <a:cubicBezTo>
                  <a:pt x="93" y="19"/>
                  <a:pt x="103" y="14"/>
                  <a:pt x="115" y="11"/>
                </a:cubicBezTo>
                <a:cubicBezTo>
                  <a:pt x="126" y="7"/>
                  <a:pt x="137" y="5"/>
                  <a:pt x="149" y="3"/>
                </a:cubicBezTo>
                <a:cubicBezTo>
                  <a:pt x="161" y="1"/>
                  <a:pt x="173" y="0"/>
                  <a:pt x="186" y="0"/>
                </a:cubicBezTo>
                <a:lnTo>
                  <a:pt x="8729" y="0"/>
                </a:lnTo>
                <a:cubicBezTo>
                  <a:pt x="8741" y="0"/>
                  <a:pt x="8753" y="1"/>
                  <a:pt x="8765" y="3"/>
                </a:cubicBezTo>
                <a:cubicBezTo>
                  <a:pt x="8777" y="5"/>
                  <a:pt x="8789" y="7"/>
                  <a:pt x="8800" y="11"/>
                </a:cubicBezTo>
                <a:cubicBezTo>
                  <a:pt x="8811" y="14"/>
                  <a:pt x="8822" y="19"/>
                  <a:pt x="8832" y="24"/>
                </a:cubicBezTo>
                <a:cubicBezTo>
                  <a:pt x="8842" y="29"/>
                  <a:pt x="8852" y="35"/>
                  <a:pt x="8860" y="41"/>
                </a:cubicBezTo>
                <a:cubicBezTo>
                  <a:pt x="8869" y="48"/>
                  <a:pt x="8877" y="55"/>
                  <a:pt x="8883" y="62"/>
                </a:cubicBezTo>
                <a:cubicBezTo>
                  <a:pt x="8890" y="70"/>
                  <a:pt x="8896" y="78"/>
                  <a:pt x="8901" y="86"/>
                </a:cubicBezTo>
                <a:cubicBezTo>
                  <a:pt x="8905" y="95"/>
                  <a:pt x="8909" y="103"/>
                  <a:pt x="8911" y="112"/>
                </a:cubicBezTo>
                <a:cubicBezTo>
                  <a:pt x="8914" y="121"/>
                  <a:pt x="8915" y="130"/>
                  <a:pt x="8915" y="140"/>
                </a:cubicBezTo>
                <a:lnTo>
                  <a:pt x="8915" y="3112"/>
                </a:lnTo>
                <a:cubicBezTo>
                  <a:pt x="8915" y="3124"/>
                  <a:pt x="8914" y="3136"/>
                  <a:pt x="8911" y="3148"/>
                </a:cubicBezTo>
                <a:cubicBezTo>
                  <a:pt x="8909" y="3160"/>
                  <a:pt x="8905" y="3172"/>
                  <a:pt x="8901" y="3183"/>
                </a:cubicBezTo>
                <a:cubicBezTo>
                  <a:pt x="8896" y="3194"/>
                  <a:pt x="8890" y="3205"/>
                  <a:pt x="8883" y="3215"/>
                </a:cubicBezTo>
                <a:cubicBezTo>
                  <a:pt x="8877" y="3225"/>
                  <a:pt x="8869" y="3234"/>
                  <a:pt x="8860" y="3243"/>
                </a:cubicBezTo>
                <a:cubicBezTo>
                  <a:pt x="8852" y="3252"/>
                  <a:pt x="8842" y="3259"/>
                  <a:pt x="8832" y="3266"/>
                </a:cubicBezTo>
                <a:cubicBezTo>
                  <a:pt x="8822" y="3273"/>
                  <a:pt x="8811" y="3279"/>
                  <a:pt x="8800" y="3283"/>
                </a:cubicBezTo>
                <a:cubicBezTo>
                  <a:pt x="8789" y="3288"/>
                  <a:pt x="8777" y="3292"/>
                  <a:pt x="8765" y="3294"/>
                </a:cubicBezTo>
                <a:cubicBezTo>
                  <a:pt x="8753" y="3296"/>
                  <a:pt x="8741" y="3298"/>
                  <a:pt x="8729" y="3298"/>
                </a:cubicBezTo>
                <a:lnTo>
                  <a:pt x="186" y="3298"/>
                </a:lnTo>
                <a:cubicBezTo>
                  <a:pt x="173" y="3298"/>
                  <a:pt x="161" y="3296"/>
                  <a:pt x="149" y="3294"/>
                </a:cubicBezTo>
                <a:cubicBezTo>
                  <a:pt x="137" y="3292"/>
                  <a:pt x="126" y="3288"/>
                  <a:pt x="115" y="3283"/>
                </a:cubicBezTo>
                <a:cubicBezTo>
                  <a:pt x="103" y="3279"/>
                  <a:pt x="93" y="3273"/>
                  <a:pt x="82" y="3266"/>
                </a:cubicBezTo>
                <a:cubicBezTo>
                  <a:pt x="72" y="3259"/>
                  <a:pt x="63" y="3252"/>
                  <a:pt x="54" y="3243"/>
                </a:cubicBezTo>
                <a:cubicBezTo>
                  <a:pt x="46" y="3234"/>
                  <a:pt x="38" y="3225"/>
                  <a:pt x="31" y="3215"/>
                </a:cubicBezTo>
                <a:cubicBezTo>
                  <a:pt x="24" y="3205"/>
                  <a:pt x="19" y="3194"/>
                  <a:pt x="14" y="3183"/>
                </a:cubicBezTo>
                <a:cubicBezTo>
                  <a:pt x="9" y="3172"/>
                  <a:pt x="6" y="3160"/>
                  <a:pt x="4" y="3148"/>
                </a:cubicBezTo>
                <a:cubicBezTo>
                  <a:pt x="1" y="3136"/>
                  <a:pt x="0" y="3124"/>
                  <a:pt x="0" y="311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6" name="Freeform 295"/>
          <p:cNvSpPr/>
          <p:nvPr/>
        </p:nvSpPr>
        <p:spPr>
          <a:xfrm>
            <a:off x="3743640" y="2640600"/>
            <a:ext cx="3209400" cy="67320"/>
          </a:xfrm>
          <a:custGeom>
            <a:avLst/>
            <a:gdLst/>
            <a:ahLst/>
            <a:cxnLst/>
            <a:rect l="0" t="0" r="r" b="b"/>
            <a:pathLst>
              <a:path w="8915" h="187">
                <a:moveTo>
                  <a:pt x="0" y="0"/>
                </a:moveTo>
                <a:lnTo>
                  <a:pt x="8915" y="0"/>
                </a:lnTo>
                <a:lnTo>
                  <a:pt x="8915" y="187"/>
                </a:lnTo>
                <a:lnTo>
                  <a:pt x="0" y="18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7" name="Freeform 296"/>
          <p:cNvSpPr/>
          <p:nvPr/>
        </p:nvSpPr>
        <p:spPr>
          <a:xfrm>
            <a:off x="3877200" y="2807640"/>
            <a:ext cx="401760" cy="401400"/>
          </a:xfrm>
          <a:custGeom>
            <a:avLst/>
            <a:gdLst/>
            <a:ahLst/>
            <a:cxnLst/>
            <a:rect l="0" t="0" r="r" b="b"/>
            <a:pathLst>
              <a:path w="1116" h="1115">
                <a:moveTo>
                  <a:pt x="1116" y="558"/>
                </a:moveTo>
                <a:cubicBezTo>
                  <a:pt x="1116" y="595"/>
                  <a:pt x="1112" y="631"/>
                  <a:pt x="1105" y="667"/>
                </a:cubicBezTo>
                <a:cubicBezTo>
                  <a:pt x="1098" y="703"/>
                  <a:pt x="1087" y="738"/>
                  <a:pt x="1073" y="771"/>
                </a:cubicBezTo>
                <a:cubicBezTo>
                  <a:pt x="1059" y="805"/>
                  <a:pt x="1042" y="837"/>
                  <a:pt x="1022" y="868"/>
                </a:cubicBezTo>
                <a:cubicBezTo>
                  <a:pt x="1001" y="898"/>
                  <a:pt x="978" y="926"/>
                  <a:pt x="952" y="952"/>
                </a:cubicBezTo>
                <a:cubicBezTo>
                  <a:pt x="926" y="978"/>
                  <a:pt x="897" y="1001"/>
                  <a:pt x="867" y="1021"/>
                </a:cubicBezTo>
                <a:cubicBezTo>
                  <a:pt x="837" y="1042"/>
                  <a:pt x="804" y="1059"/>
                  <a:pt x="771" y="1073"/>
                </a:cubicBezTo>
                <a:cubicBezTo>
                  <a:pt x="737" y="1087"/>
                  <a:pt x="702" y="1097"/>
                  <a:pt x="666" y="1105"/>
                </a:cubicBezTo>
                <a:cubicBezTo>
                  <a:pt x="630" y="1112"/>
                  <a:pt x="594" y="1115"/>
                  <a:pt x="557" y="1115"/>
                </a:cubicBezTo>
                <a:cubicBezTo>
                  <a:pt x="521" y="1115"/>
                  <a:pt x="485" y="1112"/>
                  <a:pt x="449" y="1105"/>
                </a:cubicBezTo>
                <a:cubicBezTo>
                  <a:pt x="413" y="1097"/>
                  <a:pt x="378" y="1087"/>
                  <a:pt x="344" y="1073"/>
                </a:cubicBezTo>
                <a:cubicBezTo>
                  <a:pt x="310" y="1059"/>
                  <a:pt x="278" y="1042"/>
                  <a:pt x="248" y="1021"/>
                </a:cubicBezTo>
                <a:cubicBezTo>
                  <a:pt x="218" y="1001"/>
                  <a:pt x="189" y="978"/>
                  <a:pt x="164" y="952"/>
                </a:cubicBezTo>
                <a:cubicBezTo>
                  <a:pt x="138" y="926"/>
                  <a:pt x="115" y="898"/>
                  <a:pt x="94" y="868"/>
                </a:cubicBezTo>
                <a:cubicBezTo>
                  <a:pt x="74" y="837"/>
                  <a:pt x="57" y="805"/>
                  <a:pt x="43" y="771"/>
                </a:cubicBezTo>
                <a:cubicBezTo>
                  <a:pt x="29" y="738"/>
                  <a:pt x="18" y="703"/>
                  <a:pt x="11" y="667"/>
                </a:cubicBezTo>
                <a:cubicBezTo>
                  <a:pt x="4" y="631"/>
                  <a:pt x="0" y="595"/>
                  <a:pt x="0" y="558"/>
                </a:cubicBezTo>
                <a:cubicBezTo>
                  <a:pt x="0" y="521"/>
                  <a:pt x="4" y="484"/>
                  <a:pt x="11" y="449"/>
                </a:cubicBezTo>
                <a:cubicBezTo>
                  <a:pt x="18" y="413"/>
                  <a:pt x="29" y="378"/>
                  <a:pt x="43" y="344"/>
                </a:cubicBezTo>
                <a:cubicBezTo>
                  <a:pt x="57" y="310"/>
                  <a:pt x="74" y="278"/>
                  <a:pt x="94" y="248"/>
                </a:cubicBezTo>
                <a:cubicBezTo>
                  <a:pt x="115" y="217"/>
                  <a:pt x="138" y="189"/>
                  <a:pt x="164" y="163"/>
                </a:cubicBezTo>
                <a:cubicBezTo>
                  <a:pt x="189" y="137"/>
                  <a:pt x="218" y="114"/>
                  <a:pt x="248" y="94"/>
                </a:cubicBezTo>
                <a:cubicBezTo>
                  <a:pt x="278" y="74"/>
                  <a:pt x="310" y="56"/>
                  <a:pt x="344" y="42"/>
                </a:cubicBezTo>
                <a:cubicBezTo>
                  <a:pt x="378" y="28"/>
                  <a:pt x="413" y="18"/>
                  <a:pt x="449" y="11"/>
                </a:cubicBezTo>
                <a:cubicBezTo>
                  <a:pt x="485" y="4"/>
                  <a:pt x="521" y="0"/>
                  <a:pt x="557" y="0"/>
                </a:cubicBezTo>
                <a:cubicBezTo>
                  <a:pt x="594" y="0"/>
                  <a:pt x="630" y="4"/>
                  <a:pt x="666" y="11"/>
                </a:cubicBezTo>
                <a:cubicBezTo>
                  <a:pt x="702" y="18"/>
                  <a:pt x="737" y="28"/>
                  <a:pt x="771" y="42"/>
                </a:cubicBezTo>
                <a:cubicBezTo>
                  <a:pt x="804" y="56"/>
                  <a:pt x="837" y="74"/>
                  <a:pt x="867" y="94"/>
                </a:cubicBezTo>
                <a:cubicBezTo>
                  <a:pt x="897" y="114"/>
                  <a:pt x="926" y="137"/>
                  <a:pt x="952" y="163"/>
                </a:cubicBezTo>
                <a:cubicBezTo>
                  <a:pt x="978" y="189"/>
                  <a:pt x="1001" y="217"/>
                  <a:pt x="1022" y="248"/>
                </a:cubicBezTo>
                <a:cubicBezTo>
                  <a:pt x="1042" y="278"/>
                  <a:pt x="1059" y="310"/>
                  <a:pt x="1073" y="344"/>
                </a:cubicBezTo>
                <a:cubicBezTo>
                  <a:pt x="1087" y="378"/>
                  <a:pt x="1098" y="413"/>
                  <a:pt x="1105" y="449"/>
                </a:cubicBezTo>
                <a:cubicBezTo>
                  <a:pt x="1112" y="484"/>
                  <a:pt x="1116" y="521"/>
                  <a:pt x="1116" y="558"/>
                </a:cubicBezTo>
                <a:close/>
              </a:path>
            </a:pathLst>
          </a:custGeom>
          <a:solidFill>
            <a:srgbClr val="00808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298" name="Picture 297"/>
          <p:cNvPicPr/>
          <p:nvPr/>
        </p:nvPicPr>
        <p:blipFill>
          <a:blip r:embed="rId6"/>
          <a:stretch/>
        </p:blipFill>
        <p:spPr>
          <a:xfrm>
            <a:off x="4002840" y="2925000"/>
            <a:ext cx="15012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9" name="TextBox 298"/>
          <p:cNvSpPr txBox="1"/>
          <p:nvPr/>
        </p:nvSpPr>
        <p:spPr>
          <a:xfrm>
            <a:off x="468000" y="3527640"/>
            <a:ext cx="12898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of the rotor system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4412160" y="2911680"/>
            <a:ext cx="16668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θ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3877560" y="3327120"/>
            <a:ext cx="25923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Angular position of the rotor about the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2" name="Freeform 301"/>
          <p:cNvSpPr/>
          <p:nvPr/>
        </p:nvSpPr>
        <p:spPr>
          <a:xfrm>
            <a:off x="7153200" y="2657160"/>
            <a:ext cx="3209400" cy="1187280"/>
          </a:xfrm>
          <a:custGeom>
            <a:avLst/>
            <a:gdLst/>
            <a:ahLst/>
            <a:cxnLst/>
            <a:rect l="0" t="0" r="r" b="b"/>
            <a:pathLst>
              <a:path w="8915" h="3298">
                <a:moveTo>
                  <a:pt x="0" y="3112"/>
                </a:moveTo>
                <a:lnTo>
                  <a:pt x="0" y="140"/>
                </a:lnTo>
                <a:cubicBezTo>
                  <a:pt x="0" y="130"/>
                  <a:pt x="1" y="121"/>
                  <a:pt x="3" y="112"/>
                </a:cubicBezTo>
                <a:cubicBezTo>
                  <a:pt x="6" y="103"/>
                  <a:pt x="9" y="95"/>
                  <a:pt x="14" y="86"/>
                </a:cubicBezTo>
                <a:cubicBezTo>
                  <a:pt x="19" y="78"/>
                  <a:pt x="24" y="70"/>
                  <a:pt x="31" y="62"/>
                </a:cubicBezTo>
                <a:cubicBezTo>
                  <a:pt x="38" y="55"/>
                  <a:pt x="46" y="48"/>
                  <a:pt x="54" y="41"/>
                </a:cubicBezTo>
                <a:cubicBezTo>
                  <a:pt x="63" y="35"/>
                  <a:pt x="72" y="29"/>
                  <a:pt x="82" y="24"/>
                </a:cubicBezTo>
                <a:cubicBezTo>
                  <a:pt x="93" y="19"/>
                  <a:pt x="103" y="14"/>
                  <a:pt x="115" y="11"/>
                </a:cubicBezTo>
                <a:cubicBezTo>
                  <a:pt x="126" y="7"/>
                  <a:pt x="137" y="5"/>
                  <a:pt x="149" y="3"/>
                </a:cubicBezTo>
                <a:cubicBezTo>
                  <a:pt x="161" y="1"/>
                  <a:pt x="173" y="0"/>
                  <a:pt x="186" y="0"/>
                </a:cubicBezTo>
                <a:lnTo>
                  <a:pt x="8729" y="0"/>
                </a:lnTo>
                <a:cubicBezTo>
                  <a:pt x="8741" y="0"/>
                  <a:pt x="8753" y="1"/>
                  <a:pt x="8765" y="3"/>
                </a:cubicBezTo>
                <a:cubicBezTo>
                  <a:pt x="8777" y="5"/>
                  <a:pt x="8789" y="7"/>
                  <a:pt x="8800" y="11"/>
                </a:cubicBezTo>
                <a:cubicBezTo>
                  <a:pt x="8811" y="14"/>
                  <a:pt x="8822" y="19"/>
                  <a:pt x="8832" y="24"/>
                </a:cubicBezTo>
                <a:cubicBezTo>
                  <a:pt x="8842" y="29"/>
                  <a:pt x="8852" y="35"/>
                  <a:pt x="8860" y="41"/>
                </a:cubicBezTo>
                <a:cubicBezTo>
                  <a:pt x="8869" y="48"/>
                  <a:pt x="8877" y="55"/>
                  <a:pt x="8883" y="62"/>
                </a:cubicBezTo>
                <a:cubicBezTo>
                  <a:pt x="8890" y="70"/>
                  <a:pt x="8896" y="78"/>
                  <a:pt x="8901" y="86"/>
                </a:cubicBezTo>
                <a:cubicBezTo>
                  <a:pt x="8905" y="95"/>
                  <a:pt x="8909" y="103"/>
                  <a:pt x="8911" y="112"/>
                </a:cubicBezTo>
                <a:cubicBezTo>
                  <a:pt x="8913" y="121"/>
                  <a:pt x="8915" y="130"/>
                  <a:pt x="8915" y="140"/>
                </a:cubicBezTo>
                <a:lnTo>
                  <a:pt x="8915" y="3112"/>
                </a:lnTo>
                <a:cubicBezTo>
                  <a:pt x="8915" y="3124"/>
                  <a:pt x="8913" y="3136"/>
                  <a:pt x="8911" y="3148"/>
                </a:cubicBezTo>
                <a:cubicBezTo>
                  <a:pt x="8909" y="3160"/>
                  <a:pt x="8905" y="3172"/>
                  <a:pt x="8901" y="3183"/>
                </a:cubicBezTo>
                <a:cubicBezTo>
                  <a:pt x="8896" y="3194"/>
                  <a:pt x="8890" y="3205"/>
                  <a:pt x="8883" y="3215"/>
                </a:cubicBezTo>
                <a:cubicBezTo>
                  <a:pt x="8877" y="3225"/>
                  <a:pt x="8869" y="3234"/>
                  <a:pt x="8860" y="3243"/>
                </a:cubicBezTo>
                <a:cubicBezTo>
                  <a:pt x="8852" y="3252"/>
                  <a:pt x="8842" y="3259"/>
                  <a:pt x="8832" y="3266"/>
                </a:cubicBezTo>
                <a:cubicBezTo>
                  <a:pt x="8822" y="3273"/>
                  <a:pt x="8811" y="3279"/>
                  <a:pt x="8800" y="3283"/>
                </a:cubicBezTo>
                <a:cubicBezTo>
                  <a:pt x="8789" y="3288"/>
                  <a:pt x="8777" y="3292"/>
                  <a:pt x="8765" y="3294"/>
                </a:cubicBezTo>
                <a:cubicBezTo>
                  <a:pt x="8753" y="3296"/>
                  <a:pt x="8741" y="3298"/>
                  <a:pt x="8729" y="3298"/>
                </a:cubicBezTo>
                <a:lnTo>
                  <a:pt x="186" y="3298"/>
                </a:lnTo>
                <a:cubicBezTo>
                  <a:pt x="173" y="3298"/>
                  <a:pt x="161" y="3296"/>
                  <a:pt x="149" y="3294"/>
                </a:cubicBezTo>
                <a:cubicBezTo>
                  <a:pt x="137" y="3292"/>
                  <a:pt x="126" y="3288"/>
                  <a:pt x="115" y="3283"/>
                </a:cubicBezTo>
                <a:cubicBezTo>
                  <a:pt x="103" y="3279"/>
                  <a:pt x="93" y="3273"/>
                  <a:pt x="82" y="3266"/>
                </a:cubicBezTo>
                <a:cubicBezTo>
                  <a:pt x="72" y="3259"/>
                  <a:pt x="63" y="3252"/>
                  <a:pt x="54" y="3243"/>
                </a:cubicBezTo>
                <a:cubicBezTo>
                  <a:pt x="46" y="3234"/>
                  <a:pt x="38" y="3225"/>
                  <a:pt x="31" y="3215"/>
                </a:cubicBezTo>
                <a:cubicBezTo>
                  <a:pt x="24" y="3205"/>
                  <a:pt x="19" y="3194"/>
                  <a:pt x="14" y="3183"/>
                </a:cubicBezTo>
                <a:cubicBezTo>
                  <a:pt x="9" y="3172"/>
                  <a:pt x="6" y="3160"/>
                  <a:pt x="3" y="3148"/>
                </a:cubicBezTo>
                <a:cubicBezTo>
                  <a:pt x="1" y="3136"/>
                  <a:pt x="0" y="3124"/>
                  <a:pt x="0" y="3112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3" name="Freeform 302"/>
          <p:cNvSpPr/>
          <p:nvPr/>
        </p:nvSpPr>
        <p:spPr>
          <a:xfrm>
            <a:off x="7153200" y="2640600"/>
            <a:ext cx="3209400" cy="67320"/>
          </a:xfrm>
          <a:custGeom>
            <a:avLst/>
            <a:gdLst/>
            <a:ahLst/>
            <a:cxnLst/>
            <a:rect l="0" t="0" r="r" b="b"/>
            <a:pathLst>
              <a:path w="8915" h="187">
                <a:moveTo>
                  <a:pt x="0" y="0"/>
                </a:moveTo>
                <a:lnTo>
                  <a:pt x="8915" y="0"/>
                </a:lnTo>
                <a:lnTo>
                  <a:pt x="8915" y="187"/>
                </a:lnTo>
                <a:lnTo>
                  <a:pt x="0" y="18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4" name="Freeform 303"/>
          <p:cNvSpPr/>
          <p:nvPr/>
        </p:nvSpPr>
        <p:spPr>
          <a:xfrm>
            <a:off x="7286760" y="2807640"/>
            <a:ext cx="401760" cy="401400"/>
          </a:xfrm>
          <a:custGeom>
            <a:avLst/>
            <a:gdLst/>
            <a:ahLst/>
            <a:cxnLst/>
            <a:rect l="0" t="0" r="r" b="b"/>
            <a:pathLst>
              <a:path w="1116" h="1115">
                <a:moveTo>
                  <a:pt x="1116" y="558"/>
                </a:moveTo>
                <a:cubicBezTo>
                  <a:pt x="1116" y="595"/>
                  <a:pt x="1112" y="631"/>
                  <a:pt x="1105" y="667"/>
                </a:cubicBezTo>
                <a:cubicBezTo>
                  <a:pt x="1098" y="703"/>
                  <a:pt x="1087" y="738"/>
                  <a:pt x="1073" y="771"/>
                </a:cubicBezTo>
                <a:cubicBezTo>
                  <a:pt x="1059" y="805"/>
                  <a:pt x="1042" y="837"/>
                  <a:pt x="1022" y="868"/>
                </a:cubicBezTo>
                <a:cubicBezTo>
                  <a:pt x="1001" y="898"/>
                  <a:pt x="978" y="926"/>
                  <a:pt x="952" y="952"/>
                </a:cubicBezTo>
                <a:cubicBezTo>
                  <a:pt x="926" y="978"/>
                  <a:pt x="898" y="1001"/>
                  <a:pt x="868" y="1021"/>
                </a:cubicBezTo>
                <a:cubicBezTo>
                  <a:pt x="837" y="1042"/>
                  <a:pt x="805" y="1059"/>
                  <a:pt x="772" y="1073"/>
                </a:cubicBezTo>
                <a:cubicBezTo>
                  <a:pt x="738" y="1087"/>
                  <a:pt x="703" y="1097"/>
                  <a:pt x="667" y="1105"/>
                </a:cubicBezTo>
                <a:cubicBezTo>
                  <a:pt x="631" y="1112"/>
                  <a:pt x="595" y="1115"/>
                  <a:pt x="558" y="1115"/>
                </a:cubicBezTo>
                <a:cubicBezTo>
                  <a:pt x="522" y="1115"/>
                  <a:pt x="486" y="1112"/>
                  <a:pt x="450" y="1105"/>
                </a:cubicBezTo>
                <a:cubicBezTo>
                  <a:pt x="414" y="1097"/>
                  <a:pt x="379" y="1087"/>
                  <a:pt x="344" y="1073"/>
                </a:cubicBezTo>
                <a:cubicBezTo>
                  <a:pt x="310" y="1059"/>
                  <a:pt x="278" y="1042"/>
                  <a:pt x="248" y="1021"/>
                </a:cubicBezTo>
                <a:cubicBezTo>
                  <a:pt x="217" y="1001"/>
                  <a:pt x="189" y="978"/>
                  <a:pt x="163" y="952"/>
                </a:cubicBezTo>
                <a:cubicBezTo>
                  <a:pt x="138" y="926"/>
                  <a:pt x="114" y="898"/>
                  <a:pt x="94" y="868"/>
                </a:cubicBezTo>
                <a:cubicBezTo>
                  <a:pt x="74" y="837"/>
                  <a:pt x="57" y="805"/>
                  <a:pt x="43" y="771"/>
                </a:cubicBezTo>
                <a:cubicBezTo>
                  <a:pt x="29" y="738"/>
                  <a:pt x="18" y="703"/>
                  <a:pt x="11" y="667"/>
                </a:cubicBezTo>
                <a:cubicBezTo>
                  <a:pt x="4" y="631"/>
                  <a:pt x="0" y="595"/>
                  <a:pt x="0" y="558"/>
                </a:cubicBezTo>
                <a:cubicBezTo>
                  <a:pt x="0" y="521"/>
                  <a:pt x="4" y="484"/>
                  <a:pt x="11" y="449"/>
                </a:cubicBezTo>
                <a:cubicBezTo>
                  <a:pt x="18" y="413"/>
                  <a:pt x="29" y="378"/>
                  <a:pt x="43" y="344"/>
                </a:cubicBezTo>
                <a:cubicBezTo>
                  <a:pt x="57" y="310"/>
                  <a:pt x="74" y="278"/>
                  <a:pt x="94" y="248"/>
                </a:cubicBezTo>
                <a:cubicBezTo>
                  <a:pt x="114" y="217"/>
                  <a:pt x="138" y="189"/>
                  <a:pt x="163" y="163"/>
                </a:cubicBezTo>
                <a:cubicBezTo>
                  <a:pt x="189" y="137"/>
                  <a:pt x="217" y="114"/>
                  <a:pt x="248" y="94"/>
                </a:cubicBezTo>
                <a:cubicBezTo>
                  <a:pt x="278" y="74"/>
                  <a:pt x="310" y="56"/>
                  <a:pt x="344" y="42"/>
                </a:cubicBezTo>
                <a:cubicBezTo>
                  <a:pt x="379" y="28"/>
                  <a:pt x="414" y="18"/>
                  <a:pt x="450" y="11"/>
                </a:cubicBezTo>
                <a:cubicBezTo>
                  <a:pt x="486" y="4"/>
                  <a:pt x="522" y="0"/>
                  <a:pt x="558" y="0"/>
                </a:cubicBezTo>
                <a:cubicBezTo>
                  <a:pt x="595" y="0"/>
                  <a:pt x="631" y="4"/>
                  <a:pt x="667" y="11"/>
                </a:cubicBezTo>
                <a:cubicBezTo>
                  <a:pt x="703" y="18"/>
                  <a:pt x="738" y="28"/>
                  <a:pt x="772" y="42"/>
                </a:cubicBezTo>
                <a:cubicBezTo>
                  <a:pt x="805" y="56"/>
                  <a:pt x="837" y="74"/>
                  <a:pt x="868" y="94"/>
                </a:cubicBezTo>
                <a:cubicBezTo>
                  <a:pt x="898" y="114"/>
                  <a:pt x="926" y="137"/>
                  <a:pt x="952" y="163"/>
                </a:cubicBezTo>
                <a:cubicBezTo>
                  <a:pt x="978" y="189"/>
                  <a:pt x="1001" y="217"/>
                  <a:pt x="1022" y="248"/>
                </a:cubicBezTo>
                <a:cubicBezTo>
                  <a:pt x="1042" y="278"/>
                  <a:pt x="1059" y="310"/>
                  <a:pt x="1073" y="344"/>
                </a:cubicBezTo>
                <a:cubicBezTo>
                  <a:pt x="1087" y="378"/>
                  <a:pt x="1098" y="413"/>
                  <a:pt x="1105" y="449"/>
                </a:cubicBezTo>
                <a:cubicBezTo>
                  <a:pt x="1112" y="484"/>
                  <a:pt x="1116" y="521"/>
                  <a:pt x="1116" y="558"/>
                </a:cubicBezTo>
                <a:close/>
              </a:path>
            </a:pathLst>
          </a:custGeom>
          <a:solidFill>
            <a:srgbClr val="FFA5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05" name="Picture 304"/>
          <p:cNvPicPr/>
          <p:nvPr/>
        </p:nvPicPr>
        <p:blipFill>
          <a:blip r:embed="rId7"/>
          <a:stretch/>
        </p:blipFill>
        <p:spPr>
          <a:xfrm>
            <a:off x="7395840" y="2925000"/>
            <a:ext cx="19188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6" name="TextBox 305"/>
          <p:cNvSpPr txBox="1"/>
          <p:nvPr/>
        </p:nvSpPr>
        <p:spPr>
          <a:xfrm>
            <a:off x="3877560" y="3527640"/>
            <a:ext cx="1323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central vertical axis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7821720" y="2911680"/>
            <a:ext cx="16668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θ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7921440" y="2881440"/>
            <a:ext cx="16668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̇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7287120" y="3327120"/>
            <a:ext cx="25714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Angular velocity of the rotor's rotation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0" name="Freeform 309"/>
          <p:cNvSpPr/>
          <p:nvPr/>
        </p:nvSpPr>
        <p:spPr>
          <a:xfrm>
            <a:off x="350640" y="4178160"/>
            <a:ext cx="10011960" cy="1003320"/>
          </a:xfrm>
          <a:custGeom>
            <a:avLst/>
            <a:gdLst/>
            <a:ahLst/>
            <a:cxnLst/>
            <a:rect l="0" t="0" r="r" b="b"/>
            <a:pathLst>
              <a:path w="27811" h="2787">
                <a:moveTo>
                  <a:pt x="0" y="2601"/>
                </a:moveTo>
                <a:lnTo>
                  <a:pt x="0" y="186"/>
                </a:lnTo>
                <a:cubicBezTo>
                  <a:pt x="0" y="174"/>
                  <a:pt x="1" y="161"/>
                  <a:pt x="3" y="150"/>
                </a:cubicBezTo>
                <a:cubicBezTo>
                  <a:pt x="5" y="138"/>
                  <a:pt x="8" y="126"/>
                  <a:pt x="11" y="115"/>
                </a:cubicBezTo>
                <a:cubicBezTo>
                  <a:pt x="15" y="103"/>
                  <a:pt x="19" y="93"/>
                  <a:pt x="24" y="83"/>
                </a:cubicBezTo>
                <a:cubicBezTo>
                  <a:pt x="29" y="72"/>
                  <a:pt x="35" y="63"/>
                  <a:pt x="41" y="54"/>
                </a:cubicBezTo>
                <a:cubicBezTo>
                  <a:pt x="48" y="46"/>
                  <a:pt x="55" y="38"/>
                  <a:pt x="62" y="31"/>
                </a:cubicBezTo>
                <a:cubicBezTo>
                  <a:pt x="70" y="25"/>
                  <a:pt x="78" y="19"/>
                  <a:pt x="86" y="14"/>
                </a:cubicBezTo>
                <a:cubicBezTo>
                  <a:pt x="95" y="9"/>
                  <a:pt x="104" y="6"/>
                  <a:pt x="113" y="4"/>
                </a:cubicBezTo>
                <a:cubicBezTo>
                  <a:pt x="122" y="1"/>
                  <a:pt x="131" y="0"/>
                  <a:pt x="140" y="0"/>
                </a:cubicBezTo>
                <a:lnTo>
                  <a:pt x="27625" y="0"/>
                </a:lnTo>
                <a:cubicBezTo>
                  <a:pt x="27637" y="0"/>
                  <a:pt x="27649" y="1"/>
                  <a:pt x="27661" y="4"/>
                </a:cubicBezTo>
                <a:cubicBezTo>
                  <a:pt x="27673" y="6"/>
                  <a:pt x="27685" y="9"/>
                  <a:pt x="27696" y="14"/>
                </a:cubicBezTo>
                <a:cubicBezTo>
                  <a:pt x="27707" y="19"/>
                  <a:pt x="27718" y="25"/>
                  <a:pt x="27728" y="31"/>
                </a:cubicBezTo>
                <a:cubicBezTo>
                  <a:pt x="27738" y="38"/>
                  <a:pt x="27748" y="46"/>
                  <a:pt x="27756" y="54"/>
                </a:cubicBezTo>
                <a:cubicBezTo>
                  <a:pt x="27765" y="63"/>
                  <a:pt x="27773" y="72"/>
                  <a:pt x="27779" y="83"/>
                </a:cubicBezTo>
                <a:cubicBezTo>
                  <a:pt x="27786" y="93"/>
                  <a:pt x="27792" y="103"/>
                  <a:pt x="27797" y="115"/>
                </a:cubicBezTo>
                <a:cubicBezTo>
                  <a:pt x="27801" y="126"/>
                  <a:pt x="27805" y="138"/>
                  <a:pt x="27807" y="150"/>
                </a:cubicBezTo>
                <a:cubicBezTo>
                  <a:pt x="27809" y="161"/>
                  <a:pt x="27811" y="174"/>
                  <a:pt x="27811" y="186"/>
                </a:cubicBezTo>
                <a:lnTo>
                  <a:pt x="27811" y="2601"/>
                </a:lnTo>
                <a:cubicBezTo>
                  <a:pt x="27811" y="2613"/>
                  <a:pt x="27809" y="2625"/>
                  <a:pt x="27807" y="2637"/>
                </a:cubicBezTo>
                <a:cubicBezTo>
                  <a:pt x="27805" y="2649"/>
                  <a:pt x="27801" y="2661"/>
                  <a:pt x="27797" y="2672"/>
                </a:cubicBezTo>
                <a:cubicBezTo>
                  <a:pt x="27792" y="2683"/>
                  <a:pt x="27786" y="2694"/>
                  <a:pt x="27779" y="2704"/>
                </a:cubicBezTo>
                <a:cubicBezTo>
                  <a:pt x="27773" y="2714"/>
                  <a:pt x="27765" y="2724"/>
                  <a:pt x="27756" y="2732"/>
                </a:cubicBezTo>
                <a:cubicBezTo>
                  <a:pt x="27748" y="2741"/>
                  <a:pt x="27738" y="2749"/>
                  <a:pt x="27728" y="2755"/>
                </a:cubicBezTo>
                <a:cubicBezTo>
                  <a:pt x="27718" y="2762"/>
                  <a:pt x="27707" y="2768"/>
                  <a:pt x="27696" y="2772"/>
                </a:cubicBezTo>
                <a:cubicBezTo>
                  <a:pt x="27685" y="2777"/>
                  <a:pt x="27673" y="2781"/>
                  <a:pt x="27661" y="2783"/>
                </a:cubicBezTo>
                <a:cubicBezTo>
                  <a:pt x="27649" y="2785"/>
                  <a:pt x="27637" y="2787"/>
                  <a:pt x="27625" y="2787"/>
                </a:cubicBezTo>
                <a:lnTo>
                  <a:pt x="140" y="2787"/>
                </a:lnTo>
                <a:cubicBezTo>
                  <a:pt x="131" y="2787"/>
                  <a:pt x="122" y="2785"/>
                  <a:pt x="113" y="2783"/>
                </a:cubicBezTo>
                <a:cubicBezTo>
                  <a:pt x="104" y="2781"/>
                  <a:pt x="95" y="2777"/>
                  <a:pt x="86" y="2772"/>
                </a:cubicBezTo>
                <a:cubicBezTo>
                  <a:pt x="78" y="2768"/>
                  <a:pt x="70" y="2762"/>
                  <a:pt x="62" y="2755"/>
                </a:cubicBezTo>
                <a:cubicBezTo>
                  <a:pt x="55" y="2749"/>
                  <a:pt x="48" y="2741"/>
                  <a:pt x="41" y="2732"/>
                </a:cubicBezTo>
                <a:cubicBezTo>
                  <a:pt x="35" y="2724"/>
                  <a:pt x="29" y="2714"/>
                  <a:pt x="24" y="2704"/>
                </a:cubicBezTo>
                <a:cubicBezTo>
                  <a:pt x="19" y="2694"/>
                  <a:pt x="15" y="2683"/>
                  <a:pt x="11" y="2672"/>
                </a:cubicBezTo>
                <a:cubicBezTo>
                  <a:pt x="8" y="2661"/>
                  <a:pt x="5" y="2649"/>
                  <a:pt x="3" y="2637"/>
                </a:cubicBezTo>
                <a:cubicBezTo>
                  <a:pt x="1" y="2625"/>
                  <a:pt x="0" y="2613"/>
                  <a:pt x="0" y="2601"/>
                </a:cubicBezTo>
                <a:close/>
              </a:path>
            </a:pathLst>
          </a:custGeom>
          <a:solidFill>
            <a:srgbClr val="EFF6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1" name="Freeform 310"/>
          <p:cNvSpPr/>
          <p:nvPr/>
        </p:nvSpPr>
        <p:spPr>
          <a:xfrm>
            <a:off x="334080" y="4178160"/>
            <a:ext cx="67320" cy="1003320"/>
          </a:xfrm>
          <a:custGeom>
            <a:avLst/>
            <a:gdLst/>
            <a:ahLst/>
            <a:cxnLst/>
            <a:rect l="0" t="0" r="r" b="b"/>
            <a:pathLst>
              <a:path w="187" h="2787">
                <a:moveTo>
                  <a:pt x="0" y="0"/>
                </a:moveTo>
                <a:lnTo>
                  <a:pt x="187" y="0"/>
                </a:lnTo>
                <a:lnTo>
                  <a:pt x="187" y="2787"/>
                </a:lnTo>
                <a:lnTo>
                  <a:pt x="0" y="2787"/>
                </a:lnTo>
                <a:lnTo>
                  <a:pt x="0" y="0"/>
                </a:lnTo>
                <a:close/>
              </a:path>
            </a:pathLst>
          </a:custGeom>
          <a:solidFill>
            <a:srgbClr val="FBBF2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12" name="Picture 311"/>
          <p:cNvPicPr/>
          <p:nvPr/>
        </p:nvPicPr>
        <p:blipFill>
          <a:blip r:embed="rId8"/>
          <a:stretch/>
        </p:blipFill>
        <p:spPr>
          <a:xfrm>
            <a:off x="534960" y="4345560"/>
            <a:ext cx="200160" cy="20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3" name="TextBox 312"/>
          <p:cNvSpPr txBox="1"/>
          <p:nvPr/>
        </p:nvSpPr>
        <p:spPr>
          <a:xfrm>
            <a:off x="7287120" y="3527640"/>
            <a:ext cx="10746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about the z axis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869040" y="4365720"/>
            <a:ext cx="107028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Key Insight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869040" y="4631040"/>
            <a:ext cx="91231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Setting torque (τ) equal to zero on the right side of the equation simpliﬁes the analysis to focus on the natural dynamics of the system.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869040" y="4831560"/>
            <a:ext cx="57632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This is particularly relevant when investigating the wobbling behavior at high speeds.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1065240" y="2984040"/>
            <a:ext cx="124920" cy="145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8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z</a:t>
            </a:r>
            <a:endParaRPr lang="en-US" sz="9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10110600" y="5968080"/>
            <a:ext cx="387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B7280"/>
                </a:solidFill>
                <a:effectLst/>
                <a:uFillTx/>
                <a:latin typeface="DejaVuSans"/>
                <a:ea typeface="DejaVuSans"/>
              </a:rPr>
              <a:t>7 / 21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reeform 430"/>
          <p:cNvSpPr/>
          <p:nvPr/>
        </p:nvSpPr>
        <p:spPr>
          <a:xfrm>
            <a:off x="0" y="-126000"/>
            <a:ext cx="10696680" cy="6284520"/>
          </a:xfrm>
          <a:custGeom>
            <a:avLst/>
            <a:gdLst/>
            <a:ahLst/>
            <a:cxnLst/>
            <a:rect l="0" t="0" r="r" b="b"/>
            <a:pathLst>
              <a:path w="29713" h="17457">
                <a:moveTo>
                  <a:pt x="0" y="0"/>
                </a:moveTo>
                <a:lnTo>
                  <a:pt x="29713" y="0"/>
                </a:lnTo>
                <a:lnTo>
                  <a:pt x="29713" y="17457"/>
                </a:lnTo>
                <a:lnTo>
                  <a:pt x="0" y="174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tile tx="0" ty="0" sx="87743" sy="-19050000" algn="ctr"/>
          </a:blip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432" name="Picture 431"/>
          <p:cNvPicPr/>
          <p:nvPr/>
        </p:nvPicPr>
        <p:blipFill>
          <a:blip r:embed="rId3"/>
          <a:stretch/>
        </p:blipFill>
        <p:spPr>
          <a:xfrm>
            <a:off x="-2700" y="-4763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3" name="TextBox 432"/>
          <p:cNvSpPr txBox="1"/>
          <p:nvPr/>
        </p:nvSpPr>
        <p:spPr>
          <a:xfrm>
            <a:off x="334080" y="144785"/>
            <a:ext cx="5198760" cy="29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Secondary Equation: Mode Vibration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4" name="TextBox 433"/>
          <p:cNvSpPr txBox="1"/>
          <p:nvPr/>
        </p:nvSpPr>
        <p:spPr>
          <a:xfrm>
            <a:off x="334440" y="923040"/>
            <a:ext cx="1003644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The second equation describes a </a:t>
            </a:r>
            <a:r>
              <a:rPr lang="en-US" sz="1320" b="1" u="none" strike="noStrike">
                <a:solidFill>
                  <a:srgbClr val="1C3F94"/>
                </a:solidFill>
                <a:effectLst/>
                <a:uFillTx/>
                <a:latin typeface="DejaVuSans"/>
                <a:ea typeface="DejaVuSans"/>
              </a:rPr>
              <a:t>second order diﬀerential equation</a:t>
            </a:r>
            <a:r>
              <a:rPr lang="en-US" sz="132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 that relates the amplitudes of mode vibrations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5" name="Freeform 434"/>
          <p:cNvSpPr/>
          <p:nvPr/>
        </p:nvSpPr>
        <p:spPr>
          <a:xfrm>
            <a:off x="126180" y="1578780"/>
            <a:ext cx="10007640" cy="1437480"/>
          </a:xfrm>
          <a:custGeom>
            <a:avLst/>
            <a:gdLst/>
            <a:ahLst/>
            <a:cxnLst/>
            <a:rect l="0" t="0" r="r" b="b"/>
            <a:pathLst>
              <a:path w="27799" h="3993">
                <a:moveTo>
                  <a:pt x="0" y="3807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5"/>
                  <a:pt x="10" y="114"/>
                </a:cubicBezTo>
                <a:cubicBezTo>
                  <a:pt x="13" y="103"/>
                  <a:pt x="17" y="92"/>
                  <a:pt x="22" y="82"/>
                </a:cubicBezTo>
                <a:cubicBezTo>
                  <a:pt x="26" y="72"/>
                  <a:pt x="32" y="63"/>
                  <a:pt x="37" y="54"/>
                </a:cubicBezTo>
                <a:cubicBezTo>
                  <a:pt x="43" y="45"/>
                  <a:pt x="50" y="38"/>
                  <a:pt x="57" y="31"/>
                </a:cubicBezTo>
                <a:cubicBezTo>
                  <a:pt x="64" y="24"/>
                  <a:pt x="71" y="18"/>
                  <a:pt x="79" y="14"/>
                </a:cubicBezTo>
                <a:cubicBezTo>
                  <a:pt x="87" y="9"/>
                  <a:pt x="95" y="6"/>
                  <a:pt x="103" y="3"/>
                </a:cubicBezTo>
                <a:cubicBezTo>
                  <a:pt x="111" y="1"/>
                  <a:pt x="119" y="0"/>
                  <a:pt x="128" y="0"/>
                </a:cubicBezTo>
                <a:lnTo>
                  <a:pt x="27613" y="0"/>
                </a:lnTo>
                <a:cubicBezTo>
                  <a:pt x="27625" y="0"/>
                  <a:pt x="27637" y="1"/>
                  <a:pt x="27649" y="3"/>
                </a:cubicBezTo>
                <a:cubicBezTo>
                  <a:pt x="27661" y="6"/>
                  <a:pt x="27673" y="9"/>
                  <a:pt x="27684" y="14"/>
                </a:cubicBezTo>
                <a:cubicBezTo>
                  <a:pt x="27695" y="18"/>
                  <a:pt x="27706" y="24"/>
                  <a:pt x="27716" y="31"/>
                </a:cubicBezTo>
                <a:cubicBezTo>
                  <a:pt x="27726" y="38"/>
                  <a:pt x="27736" y="45"/>
                  <a:pt x="27744" y="54"/>
                </a:cubicBezTo>
                <a:cubicBezTo>
                  <a:pt x="27753" y="63"/>
                  <a:pt x="27761" y="72"/>
                  <a:pt x="27767" y="82"/>
                </a:cubicBezTo>
                <a:cubicBezTo>
                  <a:pt x="27774" y="92"/>
                  <a:pt x="27780" y="103"/>
                  <a:pt x="27785" y="114"/>
                </a:cubicBezTo>
                <a:cubicBezTo>
                  <a:pt x="27789" y="125"/>
                  <a:pt x="27793" y="137"/>
                  <a:pt x="27795" y="149"/>
                </a:cubicBezTo>
                <a:cubicBezTo>
                  <a:pt x="27797" y="161"/>
                  <a:pt x="27799" y="173"/>
                  <a:pt x="27799" y="185"/>
                </a:cubicBezTo>
                <a:lnTo>
                  <a:pt x="27799" y="3807"/>
                </a:lnTo>
                <a:cubicBezTo>
                  <a:pt x="27799" y="3820"/>
                  <a:pt x="27797" y="3832"/>
                  <a:pt x="27795" y="3844"/>
                </a:cubicBezTo>
                <a:cubicBezTo>
                  <a:pt x="27793" y="3856"/>
                  <a:pt x="27789" y="3867"/>
                  <a:pt x="27785" y="3879"/>
                </a:cubicBezTo>
                <a:cubicBezTo>
                  <a:pt x="27780" y="3890"/>
                  <a:pt x="27774" y="3901"/>
                  <a:pt x="27767" y="3911"/>
                </a:cubicBezTo>
                <a:cubicBezTo>
                  <a:pt x="27761" y="3921"/>
                  <a:pt x="27753" y="3930"/>
                  <a:pt x="27744" y="3939"/>
                </a:cubicBezTo>
                <a:cubicBezTo>
                  <a:pt x="27736" y="3947"/>
                  <a:pt x="27726" y="3955"/>
                  <a:pt x="27716" y="3962"/>
                </a:cubicBezTo>
                <a:cubicBezTo>
                  <a:pt x="27706" y="3969"/>
                  <a:pt x="27695" y="3974"/>
                  <a:pt x="27684" y="3979"/>
                </a:cubicBezTo>
                <a:cubicBezTo>
                  <a:pt x="27673" y="3984"/>
                  <a:pt x="27661" y="3987"/>
                  <a:pt x="27649" y="3990"/>
                </a:cubicBezTo>
                <a:cubicBezTo>
                  <a:pt x="27637" y="3992"/>
                  <a:pt x="27625" y="3993"/>
                  <a:pt x="27613" y="3993"/>
                </a:cubicBezTo>
                <a:lnTo>
                  <a:pt x="128" y="3993"/>
                </a:lnTo>
                <a:cubicBezTo>
                  <a:pt x="119" y="3993"/>
                  <a:pt x="111" y="3992"/>
                  <a:pt x="103" y="3990"/>
                </a:cubicBezTo>
                <a:cubicBezTo>
                  <a:pt x="95" y="3987"/>
                  <a:pt x="87" y="3984"/>
                  <a:pt x="79" y="3979"/>
                </a:cubicBezTo>
                <a:cubicBezTo>
                  <a:pt x="71" y="3974"/>
                  <a:pt x="64" y="3969"/>
                  <a:pt x="57" y="3962"/>
                </a:cubicBezTo>
                <a:cubicBezTo>
                  <a:pt x="50" y="3955"/>
                  <a:pt x="43" y="3947"/>
                  <a:pt x="37" y="3939"/>
                </a:cubicBezTo>
                <a:cubicBezTo>
                  <a:pt x="32" y="3930"/>
                  <a:pt x="26" y="3921"/>
                  <a:pt x="22" y="3911"/>
                </a:cubicBezTo>
                <a:cubicBezTo>
                  <a:pt x="17" y="3901"/>
                  <a:pt x="13" y="3890"/>
                  <a:pt x="10" y="3879"/>
                </a:cubicBezTo>
                <a:cubicBezTo>
                  <a:pt x="7" y="3867"/>
                  <a:pt x="4" y="3856"/>
                  <a:pt x="3" y="3844"/>
                </a:cubicBezTo>
                <a:cubicBezTo>
                  <a:pt x="1" y="3832"/>
                  <a:pt x="0" y="3820"/>
                  <a:pt x="0" y="3807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6" name="Freeform 435"/>
          <p:cNvSpPr/>
          <p:nvPr/>
        </p:nvSpPr>
        <p:spPr>
          <a:xfrm>
            <a:off x="334080" y="1571040"/>
            <a:ext cx="67320" cy="1437480"/>
          </a:xfrm>
          <a:custGeom>
            <a:avLst/>
            <a:gdLst/>
            <a:ahLst/>
            <a:cxnLst/>
            <a:rect l="0" t="0" r="r" b="b"/>
            <a:pathLst>
              <a:path w="187" h="3993">
                <a:moveTo>
                  <a:pt x="0" y="0"/>
                </a:moveTo>
                <a:lnTo>
                  <a:pt x="187" y="0"/>
                </a:lnTo>
                <a:lnTo>
                  <a:pt x="187" y="3993"/>
                </a:lnTo>
                <a:lnTo>
                  <a:pt x="0" y="3993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334440" y="1157040"/>
            <a:ext cx="238032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to the coupled driving force.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3" name="Freeform 442"/>
          <p:cNvSpPr/>
          <p:nvPr/>
        </p:nvSpPr>
        <p:spPr>
          <a:xfrm>
            <a:off x="334080" y="3292200"/>
            <a:ext cx="3209400" cy="1671840"/>
          </a:xfrm>
          <a:custGeom>
            <a:avLst/>
            <a:gdLst/>
            <a:ahLst/>
            <a:cxnLst/>
            <a:rect l="0" t="0" r="r" b="b"/>
            <a:pathLst>
              <a:path w="8915" h="4644">
                <a:moveTo>
                  <a:pt x="0" y="4458"/>
                </a:moveTo>
                <a:lnTo>
                  <a:pt x="0" y="140"/>
                </a:lnTo>
                <a:cubicBezTo>
                  <a:pt x="0" y="131"/>
                  <a:pt x="1" y="122"/>
                  <a:pt x="4" y="113"/>
                </a:cubicBezTo>
                <a:cubicBezTo>
                  <a:pt x="6" y="104"/>
                  <a:pt x="9" y="95"/>
                  <a:pt x="14" y="86"/>
                </a:cubicBezTo>
                <a:cubicBezTo>
                  <a:pt x="19" y="78"/>
                  <a:pt x="25" y="70"/>
                  <a:pt x="31" y="62"/>
                </a:cubicBezTo>
                <a:cubicBezTo>
                  <a:pt x="38" y="55"/>
                  <a:pt x="46" y="48"/>
                  <a:pt x="54" y="41"/>
                </a:cubicBezTo>
                <a:cubicBezTo>
                  <a:pt x="63" y="35"/>
                  <a:pt x="72" y="29"/>
                  <a:pt x="83" y="24"/>
                </a:cubicBezTo>
                <a:cubicBezTo>
                  <a:pt x="93" y="19"/>
                  <a:pt x="103" y="15"/>
                  <a:pt x="115" y="11"/>
                </a:cubicBezTo>
                <a:cubicBezTo>
                  <a:pt x="126" y="8"/>
                  <a:pt x="138" y="5"/>
                  <a:pt x="149" y="3"/>
                </a:cubicBezTo>
                <a:cubicBezTo>
                  <a:pt x="161" y="1"/>
                  <a:pt x="174" y="0"/>
                  <a:pt x="186" y="0"/>
                </a:cubicBezTo>
                <a:lnTo>
                  <a:pt x="8729" y="0"/>
                </a:lnTo>
                <a:cubicBezTo>
                  <a:pt x="8741" y="0"/>
                  <a:pt x="8753" y="1"/>
                  <a:pt x="8765" y="3"/>
                </a:cubicBezTo>
                <a:cubicBezTo>
                  <a:pt x="8777" y="5"/>
                  <a:pt x="8789" y="8"/>
                  <a:pt x="8800" y="11"/>
                </a:cubicBezTo>
                <a:cubicBezTo>
                  <a:pt x="8811" y="15"/>
                  <a:pt x="8822" y="19"/>
                  <a:pt x="8832" y="24"/>
                </a:cubicBezTo>
                <a:cubicBezTo>
                  <a:pt x="8842" y="29"/>
                  <a:pt x="8852" y="35"/>
                  <a:pt x="8860" y="41"/>
                </a:cubicBezTo>
                <a:cubicBezTo>
                  <a:pt x="8869" y="48"/>
                  <a:pt x="8877" y="55"/>
                  <a:pt x="8884" y="62"/>
                </a:cubicBezTo>
                <a:cubicBezTo>
                  <a:pt x="8890" y="70"/>
                  <a:pt x="8896" y="78"/>
                  <a:pt x="8901" y="86"/>
                </a:cubicBezTo>
                <a:cubicBezTo>
                  <a:pt x="8905" y="95"/>
                  <a:pt x="8909" y="104"/>
                  <a:pt x="8911" y="113"/>
                </a:cubicBezTo>
                <a:cubicBezTo>
                  <a:pt x="8914" y="122"/>
                  <a:pt x="8915" y="131"/>
                  <a:pt x="8915" y="140"/>
                </a:cubicBezTo>
                <a:lnTo>
                  <a:pt x="8915" y="4458"/>
                </a:lnTo>
                <a:cubicBezTo>
                  <a:pt x="8915" y="4471"/>
                  <a:pt x="8914" y="4483"/>
                  <a:pt x="8911" y="4495"/>
                </a:cubicBezTo>
                <a:cubicBezTo>
                  <a:pt x="8909" y="4507"/>
                  <a:pt x="8905" y="4518"/>
                  <a:pt x="8901" y="4529"/>
                </a:cubicBezTo>
                <a:cubicBezTo>
                  <a:pt x="8896" y="4541"/>
                  <a:pt x="8890" y="4551"/>
                  <a:pt x="8884" y="4562"/>
                </a:cubicBezTo>
                <a:cubicBezTo>
                  <a:pt x="8877" y="4572"/>
                  <a:pt x="8869" y="4581"/>
                  <a:pt x="8860" y="4590"/>
                </a:cubicBezTo>
                <a:cubicBezTo>
                  <a:pt x="8852" y="4598"/>
                  <a:pt x="8842" y="4606"/>
                  <a:pt x="8832" y="4613"/>
                </a:cubicBezTo>
                <a:cubicBezTo>
                  <a:pt x="8822" y="4620"/>
                  <a:pt x="8811" y="4625"/>
                  <a:pt x="8800" y="4630"/>
                </a:cubicBezTo>
                <a:cubicBezTo>
                  <a:pt x="8789" y="4635"/>
                  <a:pt x="8777" y="4638"/>
                  <a:pt x="8765" y="4640"/>
                </a:cubicBezTo>
                <a:cubicBezTo>
                  <a:pt x="8753" y="4643"/>
                  <a:pt x="8741" y="4644"/>
                  <a:pt x="8729" y="4644"/>
                </a:cubicBezTo>
                <a:lnTo>
                  <a:pt x="186" y="4644"/>
                </a:lnTo>
                <a:cubicBezTo>
                  <a:pt x="174" y="4644"/>
                  <a:pt x="161" y="4643"/>
                  <a:pt x="149" y="4640"/>
                </a:cubicBezTo>
                <a:cubicBezTo>
                  <a:pt x="138" y="4638"/>
                  <a:pt x="126" y="4635"/>
                  <a:pt x="115" y="4630"/>
                </a:cubicBezTo>
                <a:cubicBezTo>
                  <a:pt x="103" y="4625"/>
                  <a:pt x="93" y="4620"/>
                  <a:pt x="83" y="4613"/>
                </a:cubicBezTo>
                <a:cubicBezTo>
                  <a:pt x="72" y="4606"/>
                  <a:pt x="63" y="4598"/>
                  <a:pt x="54" y="4590"/>
                </a:cubicBezTo>
                <a:cubicBezTo>
                  <a:pt x="46" y="4581"/>
                  <a:pt x="38" y="4572"/>
                  <a:pt x="31" y="4562"/>
                </a:cubicBezTo>
                <a:cubicBezTo>
                  <a:pt x="25" y="4551"/>
                  <a:pt x="19" y="4541"/>
                  <a:pt x="14" y="4529"/>
                </a:cubicBezTo>
                <a:cubicBezTo>
                  <a:pt x="9" y="4518"/>
                  <a:pt x="6" y="4507"/>
                  <a:pt x="4" y="4495"/>
                </a:cubicBezTo>
                <a:cubicBezTo>
                  <a:pt x="1" y="4483"/>
                  <a:pt x="0" y="4471"/>
                  <a:pt x="0" y="445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4" name="Freeform 443"/>
          <p:cNvSpPr/>
          <p:nvPr/>
        </p:nvSpPr>
        <p:spPr>
          <a:xfrm>
            <a:off x="334080" y="3275640"/>
            <a:ext cx="3209400" cy="67320"/>
          </a:xfrm>
          <a:custGeom>
            <a:avLst/>
            <a:gdLst/>
            <a:ahLst/>
            <a:cxnLst/>
            <a:rect l="0" t="0" r="r" b="b"/>
            <a:pathLst>
              <a:path w="8915" h="187">
                <a:moveTo>
                  <a:pt x="0" y="0"/>
                </a:moveTo>
                <a:lnTo>
                  <a:pt x="8915" y="0"/>
                </a:lnTo>
                <a:lnTo>
                  <a:pt x="8915" y="187"/>
                </a:lnTo>
                <a:lnTo>
                  <a:pt x="0" y="187"/>
                </a:lnTo>
                <a:lnTo>
                  <a:pt x="0" y="0"/>
                </a:lnTo>
                <a:close/>
              </a:path>
            </a:pathLst>
          </a:custGeom>
          <a:solidFill>
            <a:srgbClr val="FFA5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45" name="Picture 444"/>
          <p:cNvPicPr/>
          <p:nvPr/>
        </p:nvPicPr>
        <p:blipFill>
          <a:blip r:embed="rId4"/>
          <a:stretch/>
        </p:blipFill>
        <p:spPr>
          <a:xfrm>
            <a:off x="501480" y="347652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6" name="Picture 445"/>
          <p:cNvPicPr/>
          <p:nvPr/>
        </p:nvPicPr>
        <p:blipFill>
          <a:blip r:embed="rId5"/>
          <a:stretch/>
        </p:blipFill>
        <p:spPr>
          <a:xfrm>
            <a:off x="618480" y="3610080"/>
            <a:ext cx="191880" cy="150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8" name="TextBox 447"/>
          <p:cNvSpPr txBox="1"/>
          <p:nvPr/>
        </p:nvSpPr>
        <p:spPr>
          <a:xfrm>
            <a:off x="1053000" y="3595680"/>
            <a:ext cx="148248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Mode Amplitudes</a:t>
            </a:r>
            <a:endParaRPr lang="en-US" sz="11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501480" y="4012560"/>
            <a:ext cx="27860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Describes the vibration amplitudes of the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501480" y="4213080"/>
            <a:ext cx="27489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three rigid body modes (Theta, X, and Z)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1" name="Freeform 450"/>
          <p:cNvSpPr/>
          <p:nvPr/>
        </p:nvSpPr>
        <p:spPr>
          <a:xfrm>
            <a:off x="3743640" y="3292200"/>
            <a:ext cx="3209400" cy="1671840"/>
          </a:xfrm>
          <a:custGeom>
            <a:avLst/>
            <a:gdLst/>
            <a:ahLst/>
            <a:cxnLst/>
            <a:rect l="0" t="0" r="r" b="b"/>
            <a:pathLst>
              <a:path w="8915" h="4644">
                <a:moveTo>
                  <a:pt x="0" y="4458"/>
                </a:moveTo>
                <a:lnTo>
                  <a:pt x="0" y="140"/>
                </a:lnTo>
                <a:cubicBezTo>
                  <a:pt x="0" y="131"/>
                  <a:pt x="1" y="122"/>
                  <a:pt x="4" y="113"/>
                </a:cubicBezTo>
                <a:cubicBezTo>
                  <a:pt x="6" y="104"/>
                  <a:pt x="9" y="95"/>
                  <a:pt x="14" y="86"/>
                </a:cubicBezTo>
                <a:cubicBezTo>
                  <a:pt x="19" y="78"/>
                  <a:pt x="24" y="70"/>
                  <a:pt x="31" y="62"/>
                </a:cubicBezTo>
                <a:cubicBezTo>
                  <a:pt x="38" y="55"/>
                  <a:pt x="46" y="48"/>
                  <a:pt x="54" y="41"/>
                </a:cubicBezTo>
                <a:cubicBezTo>
                  <a:pt x="63" y="35"/>
                  <a:pt x="72" y="29"/>
                  <a:pt x="82" y="24"/>
                </a:cubicBezTo>
                <a:cubicBezTo>
                  <a:pt x="93" y="19"/>
                  <a:pt x="103" y="15"/>
                  <a:pt x="115" y="11"/>
                </a:cubicBezTo>
                <a:cubicBezTo>
                  <a:pt x="126" y="8"/>
                  <a:pt x="137" y="5"/>
                  <a:pt x="149" y="3"/>
                </a:cubicBezTo>
                <a:cubicBezTo>
                  <a:pt x="161" y="1"/>
                  <a:pt x="173" y="0"/>
                  <a:pt x="186" y="0"/>
                </a:cubicBezTo>
                <a:lnTo>
                  <a:pt x="8729" y="0"/>
                </a:lnTo>
                <a:cubicBezTo>
                  <a:pt x="8741" y="0"/>
                  <a:pt x="8753" y="1"/>
                  <a:pt x="8765" y="3"/>
                </a:cubicBezTo>
                <a:cubicBezTo>
                  <a:pt x="8777" y="5"/>
                  <a:pt x="8789" y="8"/>
                  <a:pt x="8800" y="11"/>
                </a:cubicBezTo>
                <a:cubicBezTo>
                  <a:pt x="8811" y="15"/>
                  <a:pt x="8822" y="19"/>
                  <a:pt x="8832" y="24"/>
                </a:cubicBezTo>
                <a:cubicBezTo>
                  <a:pt x="8842" y="29"/>
                  <a:pt x="8852" y="35"/>
                  <a:pt x="8860" y="41"/>
                </a:cubicBezTo>
                <a:cubicBezTo>
                  <a:pt x="8869" y="48"/>
                  <a:pt x="8877" y="55"/>
                  <a:pt x="8883" y="62"/>
                </a:cubicBezTo>
                <a:cubicBezTo>
                  <a:pt x="8890" y="70"/>
                  <a:pt x="8896" y="78"/>
                  <a:pt x="8901" y="86"/>
                </a:cubicBezTo>
                <a:cubicBezTo>
                  <a:pt x="8905" y="95"/>
                  <a:pt x="8909" y="104"/>
                  <a:pt x="8911" y="113"/>
                </a:cubicBezTo>
                <a:cubicBezTo>
                  <a:pt x="8914" y="122"/>
                  <a:pt x="8915" y="131"/>
                  <a:pt x="8915" y="140"/>
                </a:cubicBezTo>
                <a:lnTo>
                  <a:pt x="8915" y="4458"/>
                </a:lnTo>
                <a:cubicBezTo>
                  <a:pt x="8915" y="4471"/>
                  <a:pt x="8914" y="4483"/>
                  <a:pt x="8911" y="4495"/>
                </a:cubicBezTo>
                <a:cubicBezTo>
                  <a:pt x="8909" y="4507"/>
                  <a:pt x="8905" y="4518"/>
                  <a:pt x="8901" y="4529"/>
                </a:cubicBezTo>
                <a:cubicBezTo>
                  <a:pt x="8896" y="4541"/>
                  <a:pt x="8890" y="4551"/>
                  <a:pt x="8883" y="4562"/>
                </a:cubicBezTo>
                <a:cubicBezTo>
                  <a:pt x="8877" y="4572"/>
                  <a:pt x="8869" y="4581"/>
                  <a:pt x="8860" y="4590"/>
                </a:cubicBezTo>
                <a:cubicBezTo>
                  <a:pt x="8852" y="4598"/>
                  <a:pt x="8842" y="4606"/>
                  <a:pt x="8832" y="4613"/>
                </a:cubicBezTo>
                <a:cubicBezTo>
                  <a:pt x="8822" y="4620"/>
                  <a:pt x="8811" y="4625"/>
                  <a:pt x="8800" y="4630"/>
                </a:cubicBezTo>
                <a:cubicBezTo>
                  <a:pt x="8789" y="4635"/>
                  <a:pt x="8777" y="4638"/>
                  <a:pt x="8765" y="4640"/>
                </a:cubicBezTo>
                <a:cubicBezTo>
                  <a:pt x="8753" y="4643"/>
                  <a:pt x="8741" y="4644"/>
                  <a:pt x="8729" y="4644"/>
                </a:cubicBezTo>
                <a:lnTo>
                  <a:pt x="186" y="4644"/>
                </a:lnTo>
                <a:cubicBezTo>
                  <a:pt x="173" y="4644"/>
                  <a:pt x="161" y="4643"/>
                  <a:pt x="149" y="4640"/>
                </a:cubicBezTo>
                <a:cubicBezTo>
                  <a:pt x="137" y="4638"/>
                  <a:pt x="126" y="4635"/>
                  <a:pt x="115" y="4630"/>
                </a:cubicBezTo>
                <a:cubicBezTo>
                  <a:pt x="103" y="4625"/>
                  <a:pt x="93" y="4620"/>
                  <a:pt x="82" y="4613"/>
                </a:cubicBezTo>
                <a:cubicBezTo>
                  <a:pt x="72" y="4606"/>
                  <a:pt x="63" y="4598"/>
                  <a:pt x="54" y="4590"/>
                </a:cubicBezTo>
                <a:cubicBezTo>
                  <a:pt x="46" y="4581"/>
                  <a:pt x="38" y="4572"/>
                  <a:pt x="31" y="4562"/>
                </a:cubicBezTo>
                <a:cubicBezTo>
                  <a:pt x="24" y="4551"/>
                  <a:pt x="19" y="4541"/>
                  <a:pt x="14" y="4529"/>
                </a:cubicBezTo>
                <a:cubicBezTo>
                  <a:pt x="9" y="4518"/>
                  <a:pt x="6" y="4507"/>
                  <a:pt x="4" y="4495"/>
                </a:cubicBezTo>
                <a:cubicBezTo>
                  <a:pt x="1" y="4483"/>
                  <a:pt x="0" y="4471"/>
                  <a:pt x="0" y="445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2" name="Freeform 451"/>
          <p:cNvSpPr/>
          <p:nvPr/>
        </p:nvSpPr>
        <p:spPr>
          <a:xfrm>
            <a:off x="3743640" y="3275640"/>
            <a:ext cx="3209400" cy="67320"/>
          </a:xfrm>
          <a:custGeom>
            <a:avLst/>
            <a:gdLst/>
            <a:ahLst/>
            <a:cxnLst/>
            <a:rect l="0" t="0" r="r" b="b"/>
            <a:pathLst>
              <a:path w="8915" h="187">
                <a:moveTo>
                  <a:pt x="0" y="0"/>
                </a:moveTo>
                <a:lnTo>
                  <a:pt x="8915" y="0"/>
                </a:lnTo>
                <a:lnTo>
                  <a:pt x="8915" y="187"/>
                </a:lnTo>
                <a:lnTo>
                  <a:pt x="0" y="187"/>
                </a:lnTo>
                <a:lnTo>
                  <a:pt x="0" y="0"/>
                </a:lnTo>
                <a:close/>
              </a:path>
            </a:pathLst>
          </a:custGeom>
          <a:solidFill>
            <a:srgbClr val="FFA5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53" name="Picture 452"/>
          <p:cNvPicPr/>
          <p:nvPr/>
        </p:nvPicPr>
        <p:blipFill>
          <a:blip r:embed="rId6"/>
          <a:stretch/>
        </p:blipFill>
        <p:spPr>
          <a:xfrm>
            <a:off x="3911040" y="347652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4" name="Picture 453"/>
          <p:cNvPicPr/>
          <p:nvPr/>
        </p:nvPicPr>
        <p:blipFill>
          <a:blip r:embed="rId7"/>
          <a:stretch/>
        </p:blipFill>
        <p:spPr>
          <a:xfrm>
            <a:off x="4028040" y="3610080"/>
            <a:ext cx="191880" cy="150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5" name="TextBox 454"/>
          <p:cNvSpPr txBox="1"/>
          <p:nvPr/>
        </p:nvSpPr>
        <p:spPr>
          <a:xfrm>
            <a:off x="501480" y="4413600"/>
            <a:ext cx="25236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discovered during experimental runs.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6" name="TextBox 455"/>
          <p:cNvSpPr txBox="1"/>
          <p:nvPr/>
        </p:nvSpPr>
        <p:spPr>
          <a:xfrm>
            <a:off x="4462560" y="3595680"/>
            <a:ext cx="137340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Coupled System</a:t>
            </a:r>
            <a:endParaRPr lang="en-US" sz="11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3911040" y="4012560"/>
            <a:ext cx="27756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Models the energy transfers between the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3911040" y="4213080"/>
            <a:ext cx="28688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rotating system and the vibrational modes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9" name="Freeform 458"/>
          <p:cNvSpPr/>
          <p:nvPr/>
        </p:nvSpPr>
        <p:spPr>
          <a:xfrm>
            <a:off x="7153200" y="3292200"/>
            <a:ext cx="3209400" cy="1671840"/>
          </a:xfrm>
          <a:custGeom>
            <a:avLst/>
            <a:gdLst/>
            <a:ahLst/>
            <a:cxnLst/>
            <a:rect l="0" t="0" r="r" b="b"/>
            <a:pathLst>
              <a:path w="8915" h="4644">
                <a:moveTo>
                  <a:pt x="0" y="4458"/>
                </a:moveTo>
                <a:lnTo>
                  <a:pt x="0" y="140"/>
                </a:lnTo>
                <a:cubicBezTo>
                  <a:pt x="0" y="131"/>
                  <a:pt x="1" y="122"/>
                  <a:pt x="3" y="113"/>
                </a:cubicBezTo>
                <a:cubicBezTo>
                  <a:pt x="6" y="104"/>
                  <a:pt x="9" y="95"/>
                  <a:pt x="14" y="86"/>
                </a:cubicBezTo>
                <a:cubicBezTo>
                  <a:pt x="19" y="78"/>
                  <a:pt x="24" y="70"/>
                  <a:pt x="31" y="62"/>
                </a:cubicBezTo>
                <a:cubicBezTo>
                  <a:pt x="38" y="55"/>
                  <a:pt x="46" y="48"/>
                  <a:pt x="54" y="41"/>
                </a:cubicBezTo>
                <a:cubicBezTo>
                  <a:pt x="63" y="35"/>
                  <a:pt x="72" y="29"/>
                  <a:pt x="82" y="24"/>
                </a:cubicBezTo>
                <a:cubicBezTo>
                  <a:pt x="93" y="19"/>
                  <a:pt x="103" y="15"/>
                  <a:pt x="115" y="11"/>
                </a:cubicBezTo>
                <a:cubicBezTo>
                  <a:pt x="126" y="8"/>
                  <a:pt x="137" y="5"/>
                  <a:pt x="149" y="3"/>
                </a:cubicBezTo>
                <a:cubicBezTo>
                  <a:pt x="161" y="1"/>
                  <a:pt x="173" y="0"/>
                  <a:pt x="186" y="0"/>
                </a:cubicBezTo>
                <a:lnTo>
                  <a:pt x="8729" y="0"/>
                </a:lnTo>
                <a:cubicBezTo>
                  <a:pt x="8741" y="0"/>
                  <a:pt x="8753" y="1"/>
                  <a:pt x="8765" y="3"/>
                </a:cubicBezTo>
                <a:cubicBezTo>
                  <a:pt x="8777" y="5"/>
                  <a:pt x="8789" y="8"/>
                  <a:pt x="8800" y="11"/>
                </a:cubicBezTo>
                <a:cubicBezTo>
                  <a:pt x="8811" y="15"/>
                  <a:pt x="8822" y="19"/>
                  <a:pt x="8832" y="24"/>
                </a:cubicBezTo>
                <a:cubicBezTo>
                  <a:pt x="8842" y="29"/>
                  <a:pt x="8852" y="35"/>
                  <a:pt x="8860" y="41"/>
                </a:cubicBezTo>
                <a:cubicBezTo>
                  <a:pt x="8869" y="48"/>
                  <a:pt x="8877" y="55"/>
                  <a:pt x="8883" y="62"/>
                </a:cubicBezTo>
                <a:cubicBezTo>
                  <a:pt x="8890" y="70"/>
                  <a:pt x="8896" y="78"/>
                  <a:pt x="8901" y="86"/>
                </a:cubicBezTo>
                <a:cubicBezTo>
                  <a:pt x="8905" y="95"/>
                  <a:pt x="8909" y="104"/>
                  <a:pt x="8911" y="113"/>
                </a:cubicBezTo>
                <a:cubicBezTo>
                  <a:pt x="8913" y="122"/>
                  <a:pt x="8915" y="131"/>
                  <a:pt x="8915" y="140"/>
                </a:cubicBezTo>
                <a:lnTo>
                  <a:pt x="8915" y="4458"/>
                </a:lnTo>
                <a:cubicBezTo>
                  <a:pt x="8915" y="4471"/>
                  <a:pt x="8913" y="4483"/>
                  <a:pt x="8911" y="4495"/>
                </a:cubicBezTo>
                <a:cubicBezTo>
                  <a:pt x="8909" y="4507"/>
                  <a:pt x="8905" y="4518"/>
                  <a:pt x="8901" y="4529"/>
                </a:cubicBezTo>
                <a:cubicBezTo>
                  <a:pt x="8896" y="4541"/>
                  <a:pt x="8890" y="4551"/>
                  <a:pt x="8883" y="4562"/>
                </a:cubicBezTo>
                <a:cubicBezTo>
                  <a:pt x="8877" y="4572"/>
                  <a:pt x="8869" y="4581"/>
                  <a:pt x="8860" y="4590"/>
                </a:cubicBezTo>
                <a:cubicBezTo>
                  <a:pt x="8852" y="4598"/>
                  <a:pt x="8842" y="4606"/>
                  <a:pt x="8832" y="4613"/>
                </a:cubicBezTo>
                <a:cubicBezTo>
                  <a:pt x="8822" y="4620"/>
                  <a:pt x="8811" y="4625"/>
                  <a:pt x="8800" y="4630"/>
                </a:cubicBezTo>
                <a:cubicBezTo>
                  <a:pt x="8789" y="4635"/>
                  <a:pt x="8777" y="4638"/>
                  <a:pt x="8765" y="4640"/>
                </a:cubicBezTo>
                <a:cubicBezTo>
                  <a:pt x="8753" y="4643"/>
                  <a:pt x="8741" y="4644"/>
                  <a:pt x="8729" y="4644"/>
                </a:cubicBezTo>
                <a:lnTo>
                  <a:pt x="186" y="4644"/>
                </a:lnTo>
                <a:cubicBezTo>
                  <a:pt x="173" y="4644"/>
                  <a:pt x="161" y="4643"/>
                  <a:pt x="149" y="4640"/>
                </a:cubicBezTo>
                <a:cubicBezTo>
                  <a:pt x="137" y="4638"/>
                  <a:pt x="126" y="4635"/>
                  <a:pt x="115" y="4630"/>
                </a:cubicBezTo>
                <a:cubicBezTo>
                  <a:pt x="103" y="4625"/>
                  <a:pt x="93" y="4620"/>
                  <a:pt x="82" y="4613"/>
                </a:cubicBezTo>
                <a:cubicBezTo>
                  <a:pt x="72" y="4606"/>
                  <a:pt x="63" y="4598"/>
                  <a:pt x="54" y="4590"/>
                </a:cubicBezTo>
                <a:cubicBezTo>
                  <a:pt x="46" y="4581"/>
                  <a:pt x="38" y="4572"/>
                  <a:pt x="31" y="4562"/>
                </a:cubicBezTo>
                <a:cubicBezTo>
                  <a:pt x="24" y="4551"/>
                  <a:pt x="19" y="4541"/>
                  <a:pt x="14" y="4529"/>
                </a:cubicBezTo>
                <a:cubicBezTo>
                  <a:pt x="9" y="4518"/>
                  <a:pt x="6" y="4507"/>
                  <a:pt x="3" y="4495"/>
                </a:cubicBezTo>
                <a:cubicBezTo>
                  <a:pt x="1" y="4483"/>
                  <a:pt x="0" y="4471"/>
                  <a:pt x="0" y="4458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0" name="Freeform 459"/>
          <p:cNvSpPr/>
          <p:nvPr/>
        </p:nvSpPr>
        <p:spPr>
          <a:xfrm>
            <a:off x="7153200" y="3275640"/>
            <a:ext cx="3209400" cy="67320"/>
          </a:xfrm>
          <a:custGeom>
            <a:avLst/>
            <a:gdLst/>
            <a:ahLst/>
            <a:cxnLst/>
            <a:rect l="0" t="0" r="r" b="b"/>
            <a:pathLst>
              <a:path w="8915" h="187">
                <a:moveTo>
                  <a:pt x="0" y="0"/>
                </a:moveTo>
                <a:lnTo>
                  <a:pt x="8915" y="0"/>
                </a:lnTo>
                <a:lnTo>
                  <a:pt x="8915" y="187"/>
                </a:lnTo>
                <a:lnTo>
                  <a:pt x="0" y="187"/>
                </a:lnTo>
                <a:lnTo>
                  <a:pt x="0" y="0"/>
                </a:lnTo>
                <a:close/>
              </a:path>
            </a:pathLst>
          </a:custGeom>
          <a:solidFill>
            <a:srgbClr val="FFA5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61" name="Picture 460"/>
          <p:cNvPicPr/>
          <p:nvPr/>
        </p:nvPicPr>
        <p:blipFill>
          <a:blip r:embed="rId8"/>
          <a:stretch/>
        </p:blipFill>
        <p:spPr>
          <a:xfrm>
            <a:off x="7320600" y="347652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2" name="Picture 461"/>
          <p:cNvPicPr/>
          <p:nvPr/>
        </p:nvPicPr>
        <p:blipFill>
          <a:blip r:embed="rId9"/>
          <a:stretch/>
        </p:blipFill>
        <p:spPr>
          <a:xfrm>
            <a:off x="7454160" y="3610080"/>
            <a:ext cx="150120" cy="150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3" name="TextBox 462"/>
          <p:cNvSpPr txBox="1"/>
          <p:nvPr/>
        </p:nvSpPr>
        <p:spPr>
          <a:xfrm>
            <a:off x="3911040" y="4413600"/>
            <a:ext cx="16826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through coupling eﬀects.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7872120" y="3595680"/>
            <a:ext cx="114300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>
                <a:solidFill>
                  <a:srgbClr val="333333"/>
                </a:solidFill>
                <a:effectLst/>
                <a:uFillTx/>
                <a:latin typeface="DejaVuSans"/>
                <a:ea typeface="DejaVuSans"/>
              </a:rPr>
              <a:t>Driving Force</a:t>
            </a:r>
            <a:endParaRPr lang="en-US" sz="11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7320600" y="4012560"/>
            <a:ext cx="1083630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Suspect this force is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6" name="TextBox 465"/>
          <p:cNvSpPr txBox="1"/>
          <p:nvPr/>
        </p:nvSpPr>
        <p:spPr>
          <a:xfrm>
            <a:off x="7320600" y="4213080"/>
            <a:ext cx="23990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generated by coupling between the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7" name="TextBox 466"/>
          <p:cNvSpPr txBox="1"/>
          <p:nvPr/>
        </p:nvSpPr>
        <p:spPr>
          <a:xfrm>
            <a:off x="7320600" y="4413600"/>
            <a:ext cx="27140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modes and the rotating system, causing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8" name="Freeform 467"/>
          <p:cNvSpPr/>
          <p:nvPr/>
        </p:nvSpPr>
        <p:spPr>
          <a:xfrm>
            <a:off x="350640" y="5164200"/>
            <a:ext cx="10011960" cy="685800"/>
          </a:xfrm>
          <a:custGeom>
            <a:avLst/>
            <a:gdLst/>
            <a:ahLst/>
            <a:cxnLst/>
            <a:rect l="0" t="0" r="r" b="b"/>
            <a:pathLst>
              <a:path w="27811" h="1905">
                <a:moveTo>
                  <a:pt x="0" y="1718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5" y="138"/>
                  <a:pt x="8" y="126"/>
                  <a:pt x="11" y="115"/>
                </a:cubicBezTo>
                <a:cubicBezTo>
                  <a:pt x="15" y="104"/>
                  <a:pt x="19" y="93"/>
                  <a:pt x="24" y="83"/>
                </a:cubicBezTo>
                <a:cubicBezTo>
                  <a:pt x="29" y="73"/>
                  <a:pt x="35" y="63"/>
                  <a:pt x="41" y="55"/>
                </a:cubicBezTo>
                <a:cubicBezTo>
                  <a:pt x="48" y="46"/>
                  <a:pt x="55" y="38"/>
                  <a:pt x="62" y="31"/>
                </a:cubicBezTo>
                <a:cubicBezTo>
                  <a:pt x="70" y="25"/>
                  <a:pt x="78" y="19"/>
                  <a:pt x="86" y="14"/>
                </a:cubicBezTo>
                <a:cubicBezTo>
                  <a:pt x="95" y="10"/>
                  <a:pt x="104" y="6"/>
                  <a:pt x="113" y="4"/>
                </a:cubicBezTo>
                <a:cubicBezTo>
                  <a:pt x="122" y="1"/>
                  <a:pt x="131" y="0"/>
                  <a:pt x="140" y="0"/>
                </a:cubicBezTo>
                <a:lnTo>
                  <a:pt x="27625" y="0"/>
                </a:lnTo>
                <a:cubicBezTo>
                  <a:pt x="27637" y="0"/>
                  <a:pt x="27649" y="1"/>
                  <a:pt x="27661" y="4"/>
                </a:cubicBezTo>
                <a:cubicBezTo>
                  <a:pt x="27673" y="6"/>
                  <a:pt x="27685" y="10"/>
                  <a:pt x="27696" y="14"/>
                </a:cubicBezTo>
                <a:cubicBezTo>
                  <a:pt x="27707" y="19"/>
                  <a:pt x="27718" y="25"/>
                  <a:pt x="27728" y="31"/>
                </a:cubicBezTo>
                <a:cubicBezTo>
                  <a:pt x="27738" y="38"/>
                  <a:pt x="27748" y="46"/>
                  <a:pt x="27756" y="55"/>
                </a:cubicBezTo>
                <a:cubicBezTo>
                  <a:pt x="27765" y="63"/>
                  <a:pt x="27773" y="73"/>
                  <a:pt x="27779" y="83"/>
                </a:cubicBezTo>
                <a:cubicBezTo>
                  <a:pt x="27786" y="93"/>
                  <a:pt x="27792" y="104"/>
                  <a:pt x="27797" y="115"/>
                </a:cubicBezTo>
                <a:cubicBezTo>
                  <a:pt x="27801" y="126"/>
                  <a:pt x="27805" y="138"/>
                  <a:pt x="27807" y="150"/>
                </a:cubicBezTo>
                <a:cubicBezTo>
                  <a:pt x="27809" y="162"/>
                  <a:pt x="27811" y="174"/>
                  <a:pt x="27811" y="186"/>
                </a:cubicBezTo>
                <a:lnTo>
                  <a:pt x="27811" y="1718"/>
                </a:lnTo>
                <a:cubicBezTo>
                  <a:pt x="27811" y="1730"/>
                  <a:pt x="27809" y="1742"/>
                  <a:pt x="27807" y="1754"/>
                </a:cubicBezTo>
                <a:cubicBezTo>
                  <a:pt x="27805" y="1766"/>
                  <a:pt x="27801" y="1778"/>
                  <a:pt x="27797" y="1789"/>
                </a:cubicBezTo>
                <a:cubicBezTo>
                  <a:pt x="27792" y="1800"/>
                  <a:pt x="27786" y="1811"/>
                  <a:pt x="27779" y="1821"/>
                </a:cubicBezTo>
                <a:cubicBezTo>
                  <a:pt x="27773" y="1832"/>
                  <a:pt x="27765" y="1842"/>
                  <a:pt x="27756" y="1850"/>
                </a:cubicBezTo>
                <a:cubicBezTo>
                  <a:pt x="27748" y="1859"/>
                  <a:pt x="27738" y="1867"/>
                  <a:pt x="27728" y="1873"/>
                </a:cubicBezTo>
                <a:cubicBezTo>
                  <a:pt x="27718" y="1880"/>
                  <a:pt x="27707" y="1886"/>
                  <a:pt x="27696" y="1890"/>
                </a:cubicBezTo>
                <a:cubicBezTo>
                  <a:pt x="27685" y="1895"/>
                  <a:pt x="27673" y="1899"/>
                  <a:pt x="27661" y="1901"/>
                </a:cubicBezTo>
                <a:cubicBezTo>
                  <a:pt x="27649" y="1903"/>
                  <a:pt x="27637" y="1905"/>
                  <a:pt x="27625" y="1905"/>
                </a:cubicBezTo>
                <a:lnTo>
                  <a:pt x="140" y="1905"/>
                </a:lnTo>
                <a:cubicBezTo>
                  <a:pt x="131" y="1905"/>
                  <a:pt x="122" y="1903"/>
                  <a:pt x="113" y="1901"/>
                </a:cubicBezTo>
                <a:cubicBezTo>
                  <a:pt x="104" y="1899"/>
                  <a:pt x="95" y="1895"/>
                  <a:pt x="86" y="1890"/>
                </a:cubicBezTo>
                <a:cubicBezTo>
                  <a:pt x="78" y="1886"/>
                  <a:pt x="70" y="1880"/>
                  <a:pt x="62" y="1873"/>
                </a:cubicBezTo>
                <a:cubicBezTo>
                  <a:pt x="55" y="1867"/>
                  <a:pt x="48" y="1859"/>
                  <a:pt x="41" y="1850"/>
                </a:cubicBezTo>
                <a:cubicBezTo>
                  <a:pt x="35" y="1842"/>
                  <a:pt x="29" y="1832"/>
                  <a:pt x="24" y="1821"/>
                </a:cubicBezTo>
                <a:cubicBezTo>
                  <a:pt x="19" y="1811"/>
                  <a:pt x="15" y="1800"/>
                  <a:pt x="11" y="1789"/>
                </a:cubicBezTo>
                <a:cubicBezTo>
                  <a:pt x="8" y="1778"/>
                  <a:pt x="5" y="1766"/>
                  <a:pt x="3" y="1754"/>
                </a:cubicBezTo>
                <a:cubicBezTo>
                  <a:pt x="1" y="1742"/>
                  <a:pt x="0" y="1730"/>
                  <a:pt x="0" y="1718"/>
                </a:cubicBezTo>
                <a:close/>
              </a:path>
            </a:pathLst>
          </a:custGeom>
          <a:solidFill>
            <a:srgbClr val="EFF6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9" name="Freeform 468"/>
          <p:cNvSpPr/>
          <p:nvPr/>
        </p:nvSpPr>
        <p:spPr>
          <a:xfrm>
            <a:off x="334080" y="5164200"/>
            <a:ext cx="67320" cy="685800"/>
          </a:xfrm>
          <a:custGeom>
            <a:avLst/>
            <a:gdLst/>
            <a:ahLst/>
            <a:cxnLst/>
            <a:rect l="0" t="0" r="r" b="b"/>
            <a:pathLst>
              <a:path w="187" h="1905">
                <a:moveTo>
                  <a:pt x="0" y="0"/>
                </a:moveTo>
                <a:lnTo>
                  <a:pt x="187" y="0"/>
                </a:lnTo>
                <a:lnTo>
                  <a:pt x="187" y="1905"/>
                </a:lnTo>
                <a:lnTo>
                  <a:pt x="0" y="1905"/>
                </a:lnTo>
                <a:lnTo>
                  <a:pt x="0" y="0"/>
                </a:lnTo>
                <a:close/>
              </a:path>
            </a:pathLst>
          </a:custGeom>
          <a:solidFill>
            <a:srgbClr val="FBBF2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70" name="Picture 469"/>
          <p:cNvPicPr/>
          <p:nvPr/>
        </p:nvPicPr>
        <p:blipFill>
          <a:blip r:embed="rId10"/>
          <a:stretch/>
        </p:blipFill>
        <p:spPr>
          <a:xfrm>
            <a:off x="501480" y="5298120"/>
            <a:ext cx="41904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1" name="Picture 470"/>
          <p:cNvPicPr/>
          <p:nvPr/>
        </p:nvPicPr>
        <p:blipFill>
          <a:blip r:embed="rId11"/>
          <a:stretch/>
        </p:blipFill>
        <p:spPr>
          <a:xfrm>
            <a:off x="635040" y="5431680"/>
            <a:ext cx="150120" cy="150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2" name="TextBox 471"/>
          <p:cNvSpPr txBox="1"/>
          <p:nvPr/>
        </p:nvSpPr>
        <p:spPr>
          <a:xfrm>
            <a:off x="7320600" y="4614120"/>
            <a:ext cx="10854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energy transfer.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3" name="TextBox 472"/>
          <p:cNvSpPr txBox="1"/>
          <p:nvPr/>
        </p:nvSpPr>
        <p:spPr>
          <a:xfrm>
            <a:off x="1051200" y="5324400"/>
            <a:ext cx="83977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Project Goal: 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Use PINNs to identify the function of this presumed coupled driving force to investigate its precise generation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1051200" y="5524920"/>
            <a:ext cx="8200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mechanism.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5" name="TextBox 484"/>
          <p:cNvSpPr txBox="1"/>
          <p:nvPr/>
        </p:nvSpPr>
        <p:spPr>
          <a:xfrm>
            <a:off x="2479680" y="2614680"/>
            <a:ext cx="1000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79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i</a:t>
            </a:r>
            <a:endParaRPr lang="en-US" sz="79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4479480" y="2614680"/>
            <a:ext cx="1000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79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i</a:t>
            </a:r>
            <a:endParaRPr lang="en-US" sz="79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7" name="TextBox 486"/>
          <p:cNvSpPr txBox="1"/>
          <p:nvPr/>
        </p:nvSpPr>
        <p:spPr>
          <a:xfrm>
            <a:off x="6788520" y="2614680"/>
            <a:ext cx="100080" cy="1177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79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i</a:t>
            </a:r>
            <a:endParaRPr lang="en-US" sz="79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8" name="TextBox 487"/>
          <p:cNvSpPr txBox="1"/>
          <p:nvPr/>
        </p:nvSpPr>
        <p:spPr>
          <a:xfrm>
            <a:off x="10025640" y="5968080"/>
            <a:ext cx="4723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B7280"/>
                </a:solidFill>
                <a:effectLst/>
                <a:uFillTx/>
                <a:latin typeface="DejaVuSans"/>
                <a:ea typeface="DejaVuSans"/>
              </a:rPr>
              <a:t>10 / 21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FA1BB8D-6CB5-E245-77E5-0AC22D129F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67" y="1433077"/>
            <a:ext cx="7239333" cy="18278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Freeform 610"/>
          <p:cNvSpPr/>
          <p:nvPr/>
        </p:nvSpPr>
        <p:spPr>
          <a:xfrm>
            <a:off x="0" y="346680"/>
            <a:ext cx="10696680" cy="6760800"/>
          </a:xfrm>
          <a:custGeom>
            <a:avLst/>
            <a:gdLst/>
            <a:ahLst/>
            <a:cxnLst/>
            <a:rect l="0" t="0" r="r" b="b"/>
            <a:pathLst>
              <a:path w="29713" h="18780">
                <a:moveTo>
                  <a:pt x="0" y="0"/>
                </a:moveTo>
                <a:lnTo>
                  <a:pt x="29713" y="0"/>
                </a:lnTo>
                <a:lnTo>
                  <a:pt x="29713" y="18780"/>
                </a:lnTo>
                <a:lnTo>
                  <a:pt x="0" y="187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tile tx="0" ty="0" sx="87743" sy="-18757000" algn="ctr"/>
          </a:blip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612" name="Picture 611"/>
          <p:cNvPicPr/>
          <p:nvPr/>
        </p:nvPicPr>
        <p:blipFill>
          <a:blip r:embed="rId3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3" name="TextBox 612"/>
          <p:cNvSpPr txBox="1"/>
          <p:nvPr/>
        </p:nvSpPr>
        <p:spPr>
          <a:xfrm>
            <a:off x="334440" y="135000"/>
            <a:ext cx="4546800" cy="29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Project Roadmap: Six Key Steps</a:t>
            </a:r>
            <a:endParaRPr lang="en-US" sz="1979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4" name="Freeform 613"/>
          <p:cNvSpPr/>
          <p:nvPr/>
        </p:nvSpPr>
        <p:spPr>
          <a:xfrm>
            <a:off x="484560" y="1270080"/>
            <a:ext cx="3058920" cy="1922400"/>
          </a:xfrm>
          <a:custGeom>
            <a:avLst/>
            <a:gdLst/>
            <a:ahLst/>
            <a:cxnLst/>
            <a:rect l="0" t="0" r="r" b="b"/>
            <a:pathLst>
              <a:path w="8497" h="5340">
                <a:moveTo>
                  <a:pt x="0" y="5154"/>
                </a:moveTo>
                <a:lnTo>
                  <a:pt x="0" y="186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6"/>
                  <a:pt x="10" y="115"/>
                </a:cubicBezTo>
                <a:cubicBezTo>
                  <a:pt x="14" y="103"/>
                  <a:pt x="18" y="93"/>
                  <a:pt x="23" y="82"/>
                </a:cubicBezTo>
                <a:cubicBezTo>
                  <a:pt x="28" y="72"/>
                  <a:pt x="34" y="63"/>
                  <a:pt x="41" y="54"/>
                </a:cubicBezTo>
                <a:cubicBezTo>
                  <a:pt x="47" y="46"/>
                  <a:pt x="54" y="38"/>
                  <a:pt x="62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8311" y="0"/>
                </a:lnTo>
                <a:cubicBezTo>
                  <a:pt x="8323" y="0"/>
                  <a:pt x="8335" y="1"/>
                  <a:pt x="8347" y="3"/>
                </a:cubicBezTo>
                <a:cubicBezTo>
                  <a:pt x="8359" y="6"/>
                  <a:pt x="8371" y="9"/>
                  <a:pt x="8382" y="14"/>
                </a:cubicBezTo>
                <a:cubicBezTo>
                  <a:pt x="8393" y="19"/>
                  <a:pt x="8404" y="24"/>
                  <a:pt x="8414" y="31"/>
                </a:cubicBezTo>
                <a:cubicBezTo>
                  <a:pt x="8424" y="38"/>
                  <a:pt x="8434" y="46"/>
                  <a:pt x="8442" y="54"/>
                </a:cubicBezTo>
                <a:cubicBezTo>
                  <a:pt x="8451" y="63"/>
                  <a:pt x="8459" y="72"/>
                  <a:pt x="8466" y="82"/>
                </a:cubicBezTo>
                <a:cubicBezTo>
                  <a:pt x="8472" y="93"/>
                  <a:pt x="8478" y="103"/>
                  <a:pt x="8483" y="115"/>
                </a:cubicBezTo>
                <a:cubicBezTo>
                  <a:pt x="8487" y="126"/>
                  <a:pt x="8491" y="137"/>
                  <a:pt x="8493" y="149"/>
                </a:cubicBezTo>
                <a:cubicBezTo>
                  <a:pt x="8496" y="161"/>
                  <a:pt x="8497" y="173"/>
                  <a:pt x="8497" y="186"/>
                </a:cubicBezTo>
                <a:lnTo>
                  <a:pt x="8497" y="5154"/>
                </a:lnTo>
                <a:cubicBezTo>
                  <a:pt x="8497" y="5166"/>
                  <a:pt x="8496" y="5178"/>
                  <a:pt x="8493" y="5190"/>
                </a:cubicBezTo>
                <a:cubicBezTo>
                  <a:pt x="8491" y="5202"/>
                  <a:pt x="8487" y="5214"/>
                  <a:pt x="8483" y="5225"/>
                </a:cubicBezTo>
                <a:cubicBezTo>
                  <a:pt x="8478" y="5237"/>
                  <a:pt x="8472" y="5247"/>
                  <a:pt x="8466" y="5257"/>
                </a:cubicBezTo>
                <a:cubicBezTo>
                  <a:pt x="8459" y="5267"/>
                  <a:pt x="8451" y="5277"/>
                  <a:pt x="8442" y="5285"/>
                </a:cubicBezTo>
                <a:cubicBezTo>
                  <a:pt x="8434" y="5294"/>
                  <a:pt x="8424" y="5302"/>
                  <a:pt x="8414" y="5309"/>
                </a:cubicBezTo>
                <a:cubicBezTo>
                  <a:pt x="8404" y="5315"/>
                  <a:pt x="8393" y="5321"/>
                  <a:pt x="8382" y="5326"/>
                </a:cubicBezTo>
                <a:cubicBezTo>
                  <a:pt x="8371" y="5330"/>
                  <a:pt x="8359" y="5334"/>
                  <a:pt x="8347" y="5336"/>
                </a:cubicBezTo>
                <a:cubicBezTo>
                  <a:pt x="8335" y="5339"/>
                  <a:pt x="8323" y="5340"/>
                  <a:pt x="8311" y="5340"/>
                </a:cubicBezTo>
                <a:lnTo>
                  <a:pt x="139" y="5340"/>
                </a:lnTo>
                <a:cubicBezTo>
                  <a:pt x="130" y="5340"/>
                  <a:pt x="121" y="5339"/>
                  <a:pt x="112" y="5336"/>
                </a:cubicBezTo>
                <a:cubicBezTo>
                  <a:pt x="103" y="5334"/>
                  <a:pt x="94" y="5330"/>
                  <a:pt x="86" y="5326"/>
                </a:cubicBezTo>
                <a:cubicBezTo>
                  <a:pt x="77" y="5321"/>
                  <a:pt x="69" y="5315"/>
                  <a:pt x="62" y="5309"/>
                </a:cubicBezTo>
                <a:cubicBezTo>
                  <a:pt x="54" y="5302"/>
                  <a:pt x="47" y="5294"/>
                  <a:pt x="41" y="5285"/>
                </a:cubicBezTo>
                <a:cubicBezTo>
                  <a:pt x="34" y="5277"/>
                  <a:pt x="28" y="5267"/>
                  <a:pt x="23" y="5257"/>
                </a:cubicBezTo>
                <a:cubicBezTo>
                  <a:pt x="18" y="5247"/>
                  <a:pt x="14" y="5237"/>
                  <a:pt x="10" y="5225"/>
                </a:cubicBezTo>
                <a:cubicBezTo>
                  <a:pt x="7" y="5214"/>
                  <a:pt x="4" y="5202"/>
                  <a:pt x="3" y="5190"/>
                </a:cubicBezTo>
                <a:cubicBezTo>
                  <a:pt x="1" y="5178"/>
                  <a:pt x="0" y="5166"/>
                  <a:pt x="0" y="515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5" name="Freeform 614"/>
          <p:cNvSpPr/>
          <p:nvPr/>
        </p:nvSpPr>
        <p:spPr>
          <a:xfrm>
            <a:off x="467640" y="1270080"/>
            <a:ext cx="67320" cy="1922400"/>
          </a:xfrm>
          <a:custGeom>
            <a:avLst/>
            <a:gdLst/>
            <a:ahLst/>
            <a:cxnLst/>
            <a:rect l="0" t="0" r="r" b="b"/>
            <a:pathLst>
              <a:path w="187" h="5340">
                <a:moveTo>
                  <a:pt x="0" y="0"/>
                </a:moveTo>
                <a:lnTo>
                  <a:pt x="187" y="0"/>
                </a:lnTo>
                <a:lnTo>
                  <a:pt x="187" y="5340"/>
                </a:lnTo>
                <a:lnTo>
                  <a:pt x="0" y="5340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616" name="Picture 615"/>
          <p:cNvPicPr/>
          <p:nvPr/>
        </p:nvPicPr>
        <p:blipFill>
          <a:blip r:embed="rId4"/>
          <a:stretch/>
        </p:blipFill>
        <p:spPr>
          <a:xfrm>
            <a:off x="635040" y="140400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7" name="Picture 616"/>
          <p:cNvPicPr/>
          <p:nvPr/>
        </p:nvPicPr>
        <p:blipFill>
          <a:blip r:embed="rId5"/>
          <a:stretch/>
        </p:blipFill>
        <p:spPr>
          <a:xfrm>
            <a:off x="743760" y="1529280"/>
            <a:ext cx="20844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8" name="TextBox 617"/>
          <p:cNvSpPr txBox="1"/>
          <p:nvPr/>
        </p:nvSpPr>
        <p:spPr>
          <a:xfrm>
            <a:off x="334440" y="796320"/>
            <a:ext cx="892188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A multi-stage approach designed to build toward analyzing experimental data with Physics-Informed Neural Networks</a:t>
            </a:r>
            <a:endParaRPr lang="en-US" sz="11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9" name="TextBox 618"/>
          <p:cNvSpPr txBox="1"/>
          <p:nvPr/>
        </p:nvSpPr>
        <p:spPr>
          <a:xfrm>
            <a:off x="1186560" y="1516320"/>
            <a:ext cx="6102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Step 1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0" name="TextBox 619"/>
          <p:cNvSpPr txBox="1"/>
          <p:nvPr/>
        </p:nvSpPr>
        <p:spPr>
          <a:xfrm>
            <a:off x="635040" y="1949760"/>
            <a:ext cx="207720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Script Conversion to JAX</a:t>
            </a:r>
            <a:endParaRPr lang="en-US" sz="11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1" name="TextBox 620"/>
          <p:cNvSpPr txBox="1"/>
          <p:nvPr/>
        </p:nvSpPr>
        <p:spPr>
          <a:xfrm>
            <a:off x="635040" y="2241000"/>
            <a:ext cx="22183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Convert Numpy script containing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2" name="TextBox 621"/>
          <p:cNvSpPr txBox="1"/>
          <p:nvPr/>
        </p:nvSpPr>
        <p:spPr>
          <a:xfrm>
            <a:off x="635040" y="2441520"/>
            <a:ext cx="23526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equations of motion and numerical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3" name="Freeform 622"/>
          <p:cNvSpPr/>
          <p:nvPr/>
        </p:nvSpPr>
        <p:spPr>
          <a:xfrm>
            <a:off x="3786840" y="1247040"/>
            <a:ext cx="3058920" cy="1922400"/>
          </a:xfrm>
          <a:custGeom>
            <a:avLst/>
            <a:gdLst/>
            <a:ahLst/>
            <a:cxnLst/>
            <a:rect l="0" t="0" r="r" b="b"/>
            <a:pathLst>
              <a:path w="8497" h="5340">
                <a:moveTo>
                  <a:pt x="0" y="5154"/>
                </a:moveTo>
                <a:lnTo>
                  <a:pt x="0" y="186"/>
                </a:lnTo>
                <a:cubicBezTo>
                  <a:pt x="0" y="173"/>
                  <a:pt x="1" y="161"/>
                  <a:pt x="3" y="149"/>
                </a:cubicBezTo>
                <a:cubicBezTo>
                  <a:pt x="5" y="137"/>
                  <a:pt x="7" y="126"/>
                  <a:pt x="11" y="115"/>
                </a:cubicBezTo>
                <a:cubicBezTo>
                  <a:pt x="14" y="103"/>
                  <a:pt x="18" y="93"/>
                  <a:pt x="24" y="82"/>
                </a:cubicBezTo>
                <a:cubicBezTo>
                  <a:pt x="29" y="72"/>
                  <a:pt x="34" y="63"/>
                  <a:pt x="41" y="54"/>
                </a:cubicBezTo>
                <a:cubicBezTo>
                  <a:pt x="47" y="46"/>
                  <a:pt x="54" y="38"/>
                  <a:pt x="62" y="31"/>
                </a:cubicBezTo>
                <a:cubicBezTo>
                  <a:pt x="70" y="24"/>
                  <a:pt x="78" y="19"/>
                  <a:pt x="86" y="14"/>
                </a:cubicBezTo>
                <a:cubicBezTo>
                  <a:pt x="95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8311" y="0"/>
                </a:lnTo>
                <a:cubicBezTo>
                  <a:pt x="8324" y="0"/>
                  <a:pt x="8336" y="1"/>
                  <a:pt x="8348" y="3"/>
                </a:cubicBezTo>
                <a:cubicBezTo>
                  <a:pt x="8360" y="6"/>
                  <a:pt x="8371" y="9"/>
                  <a:pt x="8382" y="14"/>
                </a:cubicBezTo>
                <a:cubicBezTo>
                  <a:pt x="8394" y="19"/>
                  <a:pt x="8404" y="24"/>
                  <a:pt x="8415" y="31"/>
                </a:cubicBezTo>
                <a:cubicBezTo>
                  <a:pt x="8425" y="38"/>
                  <a:pt x="8434" y="46"/>
                  <a:pt x="8443" y="54"/>
                </a:cubicBezTo>
                <a:cubicBezTo>
                  <a:pt x="8451" y="63"/>
                  <a:pt x="8459" y="72"/>
                  <a:pt x="8466" y="82"/>
                </a:cubicBezTo>
                <a:cubicBezTo>
                  <a:pt x="8473" y="93"/>
                  <a:pt x="8478" y="103"/>
                  <a:pt x="8483" y="115"/>
                </a:cubicBezTo>
                <a:cubicBezTo>
                  <a:pt x="8488" y="126"/>
                  <a:pt x="8491" y="137"/>
                  <a:pt x="8493" y="149"/>
                </a:cubicBezTo>
                <a:cubicBezTo>
                  <a:pt x="8496" y="161"/>
                  <a:pt x="8497" y="173"/>
                  <a:pt x="8497" y="186"/>
                </a:cubicBezTo>
                <a:lnTo>
                  <a:pt x="8497" y="5154"/>
                </a:lnTo>
                <a:cubicBezTo>
                  <a:pt x="8497" y="5166"/>
                  <a:pt x="8496" y="5178"/>
                  <a:pt x="8493" y="5190"/>
                </a:cubicBezTo>
                <a:cubicBezTo>
                  <a:pt x="8491" y="5202"/>
                  <a:pt x="8488" y="5214"/>
                  <a:pt x="8483" y="5225"/>
                </a:cubicBezTo>
                <a:cubicBezTo>
                  <a:pt x="8478" y="5237"/>
                  <a:pt x="8473" y="5247"/>
                  <a:pt x="8466" y="5257"/>
                </a:cubicBezTo>
                <a:cubicBezTo>
                  <a:pt x="8459" y="5267"/>
                  <a:pt x="8451" y="5277"/>
                  <a:pt x="8443" y="5285"/>
                </a:cubicBezTo>
                <a:cubicBezTo>
                  <a:pt x="8434" y="5294"/>
                  <a:pt x="8425" y="5302"/>
                  <a:pt x="8415" y="5309"/>
                </a:cubicBezTo>
                <a:cubicBezTo>
                  <a:pt x="8404" y="5315"/>
                  <a:pt x="8394" y="5321"/>
                  <a:pt x="8382" y="5326"/>
                </a:cubicBezTo>
                <a:cubicBezTo>
                  <a:pt x="8371" y="5330"/>
                  <a:pt x="8360" y="5334"/>
                  <a:pt x="8348" y="5336"/>
                </a:cubicBezTo>
                <a:cubicBezTo>
                  <a:pt x="8336" y="5339"/>
                  <a:pt x="8324" y="5340"/>
                  <a:pt x="8311" y="5340"/>
                </a:cubicBezTo>
                <a:lnTo>
                  <a:pt x="139" y="5340"/>
                </a:lnTo>
                <a:cubicBezTo>
                  <a:pt x="130" y="5340"/>
                  <a:pt x="121" y="5339"/>
                  <a:pt x="112" y="5336"/>
                </a:cubicBezTo>
                <a:cubicBezTo>
                  <a:pt x="103" y="5334"/>
                  <a:pt x="95" y="5330"/>
                  <a:pt x="86" y="5326"/>
                </a:cubicBezTo>
                <a:cubicBezTo>
                  <a:pt x="78" y="5321"/>
                  <a:pt x="70" y="5315"/>
                  <a:pt x="62" y="5309"/>
                </a:cubicBezTo>
                <a:cubicBezTo>
                  <a:pt x="54" y="5302"/>
                  <a:pt x="47" y="5294"/>
                  <a:pt x="41" y="5285"/>
                </a:cubicBezTo>
                <a:cubicBezTo>
                  <a:pt x="34" y="5277"/>
                  <a:pt x="29" y="5267"/>
                  <a:pt x="24" y="5257"/>
                </a:cubicBezTo>
                <a:cubicBezTo>
                  <a:pt x="18" y="5247"/>
                  <a:pt x="14" y="5237"/>
                  <a:pt x="11" y="5225"/>
                </a:cubicBezTo>
                <a:cubicBezTo>
                  <a:pt x="7" y="5214"/>
                  <a:pt x="5" y="5202"/>
                  <a:pt x="3" y="5190"/>
                </a:cubicBezTo>
                <a:cubicBezTo>
                  <a:pt x="1" y="5178"/>
                  <a:pt x="0" y="5166"/>
                  <a:pt x="0" y="515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4" name="Freeform 623"/>
          <p:cNvSpPr/>
          <p:nvPr/>
        </p:nvSpPr>
        <p:spPr>
          <a:xfrm>
            <a:off x="3810600" y="1270080"/>
            <a:ext cx="66960" cy="1922400"/>
          </a:xfrm>
          <a:custGeom>
            <a:avLst/>
            <a:gdLst/>
            <a:ahLst/>
            <a:cxnLst/>
            <a:rect l="0" t="0" r="r" b="b"/>
            <a:pathLst>
              <a:path w="186" h="5340">
                <a:moveTo>
                  <a:pt x="151" y="14"/>
                </a:moveTo>
                <a:cubicBezTo>
                  <a:pt x="139" y="23"/>
                  <a:pt x="129" y="37"/>
                  <a:pt x="121" y="54"/>
                </a:cubicBezTo>
                <a:cubicBezTo>
                  <a:pt x="112" y="72"/>
                  <a:pt x="105" y="92"/>
                  <a:pt x="101" y="115"/>
                </a:cubicBezTo>
                <a:cubicBezTo>
                  <a:pt x="96" y="137"/>
                  <a:pt x="94" y="161"/>
                  <a:pt x="94" y="186"/>
                </a:cubicBezTo>
                <a:lnTo>
                  <a:pt x="94" y="5154"/>
                </a:lnTo>
                <a:cubicBezTo>
                  <a:pt x="94" y="5179"/>
                  <a:pt x="96" y="5202"/>
                  <a:pt x="101" y="5225"/>
                </a:cubicBezTo>
                <a:cubicBezTo>
                  <a:pt x="105" y="5248"/>
                  <a:pt x="112" y="5268"/>
                  <a:pt x="121" y="5285"/>
                </a:cubicBezTo>
                <a:cubicBezTo>
                  <a:pt x="129" y="5303"/>
                  <a:pt x="139" y="5316"/>
                  <a:pt x="151" y="5326"/>
                </a:cubicBezTo>
                <a:cubicBezTo>
                  <a:pt x="162" y="5335"/>
                  <a:pt x="174" y="5340"/>
                  <a:pt x="186" y="5340"/>
                </a:cubicBezTo>
                <a:cubicBezTo>
                  <a:pt x="162" y="5340"/>
                  <a:pt x="138" y="5335"/>
                  <a:pt x="115" y="5326"/>
                </a:cubicBezTo>
                <a:cubicBezTo>
                  <a:pt x="93" y="5316"/>
                  <a:pt x="72" y="5303"/>
                  <a:pt x="55" y="5285"/>
                </a:cubicBezTo>
                <a:cubicBezTo>
                  <a:pt x="37" y="5268"/>
                  <a:pt x="23" y="5248"/>
                  <a:pt x="14" y="5225"/>
                </a:cubicBezTo>
                <a:cubicBezTo>
                  <a:pt x="4" y="5202"/>
                  <a:pt x="0" y="5179"/>
                  <a:pt x="0" y="5154"/>
                </a:cubicBezTo>
                <a:lnTo>
                  <a:pt x="0" y="186"/>
                </a:lnTo>
                <a:cubicBezTo>
                  <a:pt x="0" y="161"/>
                  <a:pt x="4" y="137"/>
                  <a:pt x="14" y="115"/>
                </a:cubicBezTo>
                <a:cubicBezTo>
                  <a:pt x="23" y="92"/>
                  <a:pt x="37" y="72"/>
                  <a:pt x="55" y="54"/>
                </a:cubicBezTo>
                <a:cubicBezTo>
                  <a:pt x="72" y="37"/>
                  <a:pt x="93" y="23"/>
                  <a:pt x="115" y="14"/>
                </a:cubicBezTo>
                <a:cubicBezTo>
                  <a:pt x="138" y="5"/>
                  <a:pt x="162" y="0"/>
                  <a:pt x="186" y="0"/>
                </a:cubicBezTo>
                <a:cubicBezTo>
                  <a:pt x="174" y="0"/>
                  <a:pt x="162" y="5"/>
                  <a:pt x="151" y="14"/>
                </a:cubicBez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625" name="Picture 624"/>
          <p:cNvPicPr/>
          <p:nvPr/>
        </p:nvPicPr>
        <p:blipFill>
          <a:blip r:embed="rId6"/>
          <a:stretch/>
        </p:blipFill>
        <p:spPr>
          <a:xfrm>
            <a:off x="3977640" y="140400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6" name="Picture 625"/>
          <p:cNvPicPr/>
          <p:nvPr/>
        </p:nvPicPr>
        <p:blipFill>
          <a:blip r:embed="rId7"/>
          <a:stretch/>
        </p:blipFill>
        <p:spPr>
          <a:xfrm>
            <a:off x="4103280" y="1529280"/>
            <a:ext cx="16668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7" name="TextBox 626"/>
          <p:cNvSpPr txBox="1"/>
          <p:nvPr/>
        </p:nvSpPr>
        <p:spPr>
          <a:xfrm>
            <a:off x="635040" y="2642040"/>
            <a:ext cx="16149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solver to JAX framework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8" name="TextBox 627"/>
          <p:cNvSpPr txBox="1"/>
          <p:nvPr/>
        </p:nvSpPr>
        <p:spPr>
          <a:xfrm>
            <a:off x="4529160" y="1516320"/>
            <a:ext cx="6102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Step 2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9" name="TextBox 628"/>
          <p:cNvSpPr txBox="1"/>
          <p:nvPr/>
        </p:nvSpPr>
        <p:spPr>
          <a:xfrm>
            <a:off x="3977640" y="2014020"/>
            <a:ext cx="228312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Neural Network for Torque</a:t>
            </a:r>
            <a:endParaRPr lang="en-US" sz="118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0" name="TextBox 629"/>
          <p:cNvSpPr txBox="1"/>
          <p:nvPr/>
        </p:nvSpPr>
        <p:spPr>
          <a:xfrm>
            <a:off x="3977640" y="2183400"/>
            <a:ext cx="87192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Prediction</a:t>
            </a:r>
            <a:endParaRPr lang="en-US" sz="11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1" name="TextBox 630"/>
          <p:cNvSpPr txBox="1"/>
          <p:nvPr/>
        </p:nvSpPr>
        <p:spPr>
          <a:xfrm>
            <a:off x="3977640" y="2475000"/>
            <a:ext cx="26337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Develop a neural network that predicts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2" name="TextBox 631"/>
          <p:cNvSpPr txBox="1"/>
          <p:nvPr/>
        </p:nvSpPr>
        <p:spPr>
          <a:xfrm>
            <a:off x="3977640" y="2675520"/>
            <a:ext cx="26946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the torque of the rotor system based 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3" name="Freeform 632"/>
          <p:cNvSpPr/>
          <p:nvPr/>
        </p:nvSpPr>
        <p:spPr>
          <a:xfrm>
            <a:off x="7169760" y="1270080"/>
            <a:ext cx="3058920" cy="1922400"/>
          </a:xfrm>
          <a:custGeom>
            <a:avLst/>
            <a:gdLst/>
            <a:ahLst/>
            <a:cxnLst/>
            <a:rect l="0" t="0" r="r" b="b"/>
            <a:pathLst>
              <a:path w="8497" h="5340">
                <a:moveTo>
                  <a:pt x="0" y="5154"/>
                </a:moveTo>
                <a:lnTo>
                  <a:pt x="0" y="186"/>
                </a:lnTo>
                <a:cubicBezTo>
                  <a:pt x="0" y="173"/>
                  <a:pt x="1" y="161"/>
                  <a:pt x="3" y="149"/>
                </a:cubicBezTo>
                <a:cubicBezTo>
                  <a:pt x="5" y="137"/>
                  <a:pt x="7" y="126"/>
                  <a:pt x="11" y="115"/>
                </a:cubicBezTo>
                <a:cubicBezTo>
                  <a:pt x="14" y="103"/>
                  <a:pt x="19" y="93"/>
                  <a:pt x="24" y="82"/>
                </a:cubicBezTo>
                <a:cubicBezTo>
                  <a:pt x="29" y="72"/>
                  <a:pt x="35" y="63"/>
                  <a:pt x="41" y="54"/>
                </a:cubicBezTo>
                <a:cubicBezTo>
                  <a:pt x="48" y="46"/>
                  <a:pt x="55" y="38"/>
                  <a:pt x="62" y="31"/>
                </a:cubicBezTo>
                <a:cubicBezTo>
                  <a:pt x="70" y="24"/>
                  <a:pt x="78" y="19"/>
                  <a:pt x="86" y="14"/>
                </a:cubicBezTo>
                <a:cubicBezTo>
                  <a:pt x="95" y="9"/>
                  <a:pt x="103" y="6"/>
                  <a:pt x="112" y="3"/>
                </a:cubicBezTo>
                <a:cubicBezTo>
                  <a:pt x="121" y="1"/>
                  <a:pt x="130" y="0"/>
                  <a:pt x="140" y="0"/>
                </a:cubicBezTo>
                <a:lnTo>
                  <a:pt x="8312" y="0"/>
                </a:lnTo>
                <a:cubicBezTo>
                  <a:pt x="8324" y="0"/>
                  <a:pt x="8336" y="1"/>
                  <a:pt x="8348" y="3"/>
                </a:cubicBezTo>
                <a:cubicBezTo>
                  <a:pt x="8360" y="6"/>
                  <a:pt x="8371" y="9"/>
                  <a:pt x="8383" y="14"/>
                </a:cubicBezTo>
                <a:cubicBezTo>
                  <a:pt x="8394" y="19"/>
                  <a:pt x="8405" y="24"/>
                  <a:pt x="8415" y="31"/>
                </a:cubicBezTo>
                <a:cubicBezTo>
                  <a:pt x="8425" y="38"/>
                  <a:pt x="8434" y="46"/>
                  <a:pt x="8443" y="54"/>
                </a:cubicBezTo>
                <a:cubicBezTo>
                  <a:pt x="8452" y="63"/>
                  <a:pt x="8459" y="72"/>
                  <a:pt x="8466" y="82"/>
                </a:cubicBezTo>
                <a:cubicBezTo>
                  <a:pt x="8473" y="93"/>
                  <a:pt x="8478" y="103"/>
                  <a:pt x="8483" y="115"/>
                </a:cubicBezTo>
                <a:cubicBezTo>
                  <a:pt x="8488" y="126"/>
                  <a:pt x="8491" y="137"/>
                  <a:pt x="8494" y="149"/>
                </a:cubicBezTo>
                <a:cubicBezTo>
                  <a:pt x="8496" y="161"/>
                  <a:pt x="8497" y="173"/>
                  <a:pt x="8497" y="186"/>
                </a:cubicBezTo>
                <a:lnTo>
                  <a:pt x="8497" y="5154"/>
                </a:lnTo>
                <a:cubicBezTo>
                  <a:pt x="8497" y="5166"/>
                  <a:pt x="8496" y="5178"/>
                  <a:pt x="8494" y="5190"/>
                </a:cubicBezTo>
                <a:cubicBezTo>
                  <a:pt x="8491" y="5202"/>
                  <a:pt x="8488" y="5214"/>
                  <a:pt x="8483" y="5225"/>
                </a:cubicBezTo>
                <a:cubicBezTo>
                  <a:pt x="8478" y="5237"/>
                  <a:pt x="8473" y="5247"/>
                  <a:pt x="8466" y="5257"/>
                </a:cubicBezTo>
                <a:cubicBezTo>
                  <a:pt x="8459" y="5267"/>
                  <a:pt x="8452" y="5277"/>
                  <a:pt x="8443" y="5285"/>
                </a:cubicBezTo>
                <a:cubicBezTo>
                  <a:pt x="8434" y="5294"/>
                  <a:pt x="8425" y="5302"/>
                  <a:pt x="8415" y="5309"/>
                </a:cubicBezTo>
                <a:cubicBezTo>
                  <a:pt x="8405" y="5315"/>
                  <a:pt x="8394" y="5321"/>
                  <a:pt x="8383" y="5326"/>
                </a:cubicBezTo>
                <a:cubicBezTo>
                  <a:pt x="8371" y="5330"/>
                  <a:pt x="8360" y="5334"/>
                  <a:pt x="8348" y="5336"/>
                </a:cubicBezTo>
                <a:cubicBezTo>
                  <a:pt x="8336" y="5339"/>
                  <a:pt x="8324" y="5340"/>
                  <a:pt x="8312" y="5340"/>
                </a:cubicBezTo>
                <a:lnTo>
                  <a:pt x="140" y="5340"/>
                </a:lnTo>
                <a:cubicBezTo>
                  <a:pt x="130" y="5340"/>
                  <a:pt x="121" y="5339"/>
                  <a:pt x="112" y="5336"/>
                </a:cubicBezTo>
                <a:cubicBezTo>
                  <a:pt x="103" y="5334"/>
                  <a:pt x="95" y="5330"/>
                  <a:pt x="86" y="5326"/>
                </a:cubicBezTo>
                <a:cubicBezTo>
                  <a:pt x="78" y="5321"/>
                  <a:pt x="70" y="5315"/>
                  <a:pt x="62" y="5309"/>
                </a:cubicBezTo>
                <a:cubicBezTo>
                  <a:pt x="55" y="5302"/>
                  <a:pt x="48" y="5294"/>
                  <a:pt x="41" y="5285"/>
                </a:cubicBezTo>
                <a:cubicBezTo>
                  <a:pt x="35" y="5277"/>
                  <a:pt x="29" y="5267"/>
                  <a:pt x="24" y="5257"/>
                </a:cubicBezTo>
                <a:cubicBezTo>
                  <a:pt x="19" y="5247"/>
                  <a:pt x="14" y="5237"/>
                  <a:pt x="11" y="5225"/>
                </a:cubicBezTo>
                <a:cubicBezTo>
                  <a:pt x="7" y="5214"/>
                  <a:pt x="5" y="5202"/>
                  <a:pt x="3" y="5190"/>
                </a:cubicBezTo>
                <a:cubicBezTo>
                  <a:pt x="1" y="5178"/>
                  <a:pt x="0" y="5166"/>
                  <a:pt x="0" y="515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4" name="Freeform 633"/>
          <p:cNvSpPr/>
          <p:nvPr/>
        </p:nvSpPr>
        <p:spPr>
          <a:xfrm>
            <a:off x="7153200" y="1270080"/>
            <a:ext cx="67320" cy="1922400"/>
          </a:xfrm>
          <a:custGeom>
            <a:avLst/>
            <a:gdLst/>
            <a:ahLst/>
            <a:cxnLst/>
            <a:rect l="0" t="0" r="r" b="b"/>
            <a:pathLst>
              <a:path w="187" h="5340">
                <a:moveTo>
                  <a:pt x="0" y="0"/>
                </a:moveTo>
                <a:lnTo>
                  <a:pt x="187" y="0"/>
                </a:lnTo>
                <a:lnTo>
                  <a:pt x="187" y="5340"/>
                </a:lnTo>
                <a:lnTo>
                  <a:pt x="0" y="5340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635" name="Picture 634"/>
          <p:cNvPicPr/>
          <p:nvPr/>
        </p:nvPicPr>
        <p:blipFill>
          <a:blip r:embed="rId8"/>
          <a:stretch/>
        </p:blipFill>
        <p:spPr>
          <a:xfrm>
            <a:off x="7320600" y="140400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6" name="Picture 635"/>
          <p:cNvPicPr/>
          <p:nvPr/>
        </p:nvPicPr>
        <p:blipFill>
          <a:blip r:embed="rId9"/>
          <a:stretch/>
        </p:blipFill>
        <p:spPr>
          <a:xfrm>
            <a:off x="7428960" y="1529280"/>
            <a:ext cx="20844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7" name="TextBox 636"/>
          <p:cNvSpPr txBox="1"/>
          <p:nvPr/>
        </p:nvSpPr>
        <p:spPr>
          <a:xfrm>
            <a:off x="3977640" y="2876040"/>
            <a:ext cx="1008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simulated data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8" name="TextBox 637"/>
          <p:cNvSpPr txBox="1"/>
          <p:nvPr/>
        </p:nvSpPr>
        <p:spPr>
          <a:xfrm>
            <a:off x="7872120" y="1516320"/>
            <a:ext cx="6102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Step 3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2" name="Freeform 641"/>
          <p:cNvSpPr/>
          <p:nvPr/>
        </p:nvSpPr>
        <p:spPr>
          <a:xfrm>
            <a:off x="484560" y="3727080"/>
            <a:ext cx="3058920" cy="1688400"/>
          </a:xfrm>
          <a:custGeom>
            <a:avLst/>
            <a:gdLst/>
            <a:ahLst/>
            <a:cxnLst/>
            <a:rect l="0" t="0" r="r" b="b"/>
            <a:pathLst>
              <a:path w="8497" h="4690">
                <a:moveTo>
                  <a:pt x="0" y="4504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5"/>
                  <a:pt x="10" y="114"/>
                </a:cubicBezTo>
                <a:cubicBezTo>
                  <a:pt x="14" y="103"/>
                  <a:pt x="18" y="92"/>
                  <a:pt x="23" y="82"/>
                </a:cubicBezTo>
                <a:cubicBezTo>
                  <a:pt x="28" y="72"/>
                  <a:pt x="34" y="63"/>
                  <a:pt x="41" y="54"/>
                </a:cubicBezTo>
                <a:cubicBezTo>
                  <a:pt x="47" y="45"/>
                  <a:pt x="54" y="38"/>
                  <a:pt x="62" y="31"/>
                </a:cubicBezTo>
                <a:cubicBezTo>
                  <a:pt x="69" y="24"/>
                  <a:pt x="77" y="18"/>
                  <a:pt x="86" y="14"/>
                </a:cubicBezTo>
                <a:cubicBezTo>
                  <a:pt x="94" y="9"/>
                  <a:pt x="103" y="5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8311" y="0"/>
                </a:lnTo>
                <a:cubicBezTo>
                  <a:pt x="8323" y="0"/>
                  <a:pt x="8335" y="1"/>
                  <a:pt x="8347" y="3"/>
                </a:cubicBezTo>
                <a:cubicBezTo>
                  <a:pt x="8359" y="5"/>
                  <a:pt x="8371" y="9"/>
                  <a:pt x="8382" y="14"/>
                </a:cubicBezTo>
                <a:cubicBezTo>
                  <a:pt x="8393" y="18"/>
                  <a:pt x="8404" y="24"/>
                  <a:pt x="8414" y="31"/>
                </a:cubicBezTo>
                <a:cubicBezTo>
                  <a:pt x="8424" y="38"/>
                  <a:pt x="8434" y="45"/>
                  <a:pt x="8442" y="54"/>
                </a:cubicBezTo>
                <a:cubicBezTo>
                  <a:pt x="8451" y="63"/>
                  <a:pt x="8459" y="72"/>
                  <a:pt x="8466" y="82"/>
                </a:cubicBezTo>
                <a:cubicBezTo>
                  <a:pt x="8472" y="92"/>
                  <a:pt x="8478" y="103"/>
                  <a:pt x="8483" y="114"/>
                </a:cubicBezTo>
                <a:cubicBezTo>
                  <a:pt x="8487" y="125"/>
                  <a:pt x="8491" y="137"/>
                  <a:pt x="8493" y="149"/>
                </a:cubicBezTo>
                <a:cubicBezTo>
                  <a:pt x="8496" y="161"/>
                  <a:pt x="8497" y="173"/>
                  <a:pt x="8497" y="185"/>
                </a:cubicBezTo>
                <a:lnTo>
                  <a:pt x="8497" y="4504"/>
                </a:lnTo>
                <a:cubicBezTo>
                  <a:pt x="8497" y="4516"/>
                  <a:pt x="8496" y="4528"/>
                  <a:pt x="8493" y="4540"/>
                </a:cubicBezTo>
                <a:cubicBezTo>
                  <a:pt x="8491" y="4552"/>
                  <a:pt x="8487" y="4564"/>
                  <a:pt x="8483" y="4575"/>
                </a:cubicBezTo>
                <a:cubicBezTo>
                  <a:pt x="8478" y="4586"/>
                  <a:pt x="8472" y="4597"/>
                  <a:pt x="8466" y="4607"/>
                </a:cubicBezTo>
                <a:cubicBezTo>
                  <a:pt x="8459" y="4617"/>
                  <a:pt x="8451" y="4627"/>
                  <a:pt x="8442" y="4635"/>
                </a:cubicBezTo>
                <a:cubicBezTo>
                  <a:pt x="8434" y="4644"/>
                  <a:pt x="8424" y="4651"/>
                  <a:pt x="8414" y="4658"/>
                </a:cubicBezTo>
                <a:cubicBezTo>
                  <a:pt x="8404" y="4665"/>
                  <a:pt x="8393" y="4671"/>
                  <a:pt x="8382" y="4675"/>
                </a:cubicBezTo>
                <a:cubicBezTo>
                  <a:pt x="8371" y="4680"/>
                  <a:pt x="8359" y="4684"/>
                  <a:pt x="8347" y="4686"/>
                </a:cubicBezTo>
                <a:cubicBezTo>
                  <a:pt x="8335" y="4688"/>
                  <a:pt x="8323" y="4690"/>
                  <a:pt x="8311" y="4690"/>
                </a:cubicBezTo>
                <a:lnTo>
                  <a:pt x="139" y="4690"/>
                </a:lnTo>
                <a:cubicBezTo>
                  <a:pt x="130" y="4690"/>
                  <a:pt x="121" y="4688"/>
                  <a:pt x="112" y="4686"/>
                </a:cubicBezTo>
                <a:cubicBezTo>
                  <a:pt x="103" y="4684"/>
                  <a:pt x="94" y="4680"/>
                  <a:pt x="86" y="4675"/>
                </a:cubicBezTo>
                <a:cubicBezTo>
                  <a:pt x="77" y="4671"/>
                  <a:pt x="69" y="4665"/>
                  <a:pt x="62" y="4658"/>
                </a:cubicBezTo>
                <a:cubicBezTo>
                  <a:pt x="54" y="4651"/>
                  <a:pt x="47" y="4644"/>
                  <a:pt x="41" y="4635"/>
                </a:cubicBezTo>
                <a:cubicBezTo>
                  <a:pt x="34" y="4627"/>
                  <a:pt x="28" y="4617"/>
                  <a:pt x="23" y="4607"/>
                </a:cubicBezTo>
                <a:cubicBezTo>
                  <a:pt x="18" y="4597"/>
                  <a:pt x="14" y="4586"/>
                  <a:pt x="10" y="4575"/>
                </a:cubicBezTo>
                <a:cubicBezTo>
                  <a:pt x="7" y="4564"/>
                  <a:pt x="4" y="4552"/>
                  <a:pt x="3" y="4540"/>
                </a:cubicBezTo>
                <a:cubicBezTo>
                  <a:pt x="1" y="4528"/>
                  <a:pt x="0" y="4516"/>
                  <a:pt x="0" y="450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3" name="Freeform 642"/>
          <p:cNvSpPr/>
          <p:nvPr/>
        </p:nvSpPr>
        <p:spPr>
          <a:xfrm>
            <a:off x="467640" y="3727080"/>
            <a:ext cx="67320" cy="1688400"/>
          </a:xfrm>
          <a:custGeom>
            <a:avLst/>
            <a:gdLst/>
            <a:ahLst/>
            <a:cxnLst/>
            <a:rect l="0" t="0" r="r" b="b"/>
            <a:pathLst>
              <a:path w="187" h="4690">
                <a:moveTo>
                  <a:pt x="0" y="0"/>
                </a:moveTo>
                <a:lnTo>
                  <a:pt x="187" y="0"/>
                </a:lnTo>
                <a:lnTo>
                  <a:pt x="187" y="4690"/>
                </a:lnTo>
                <a:lnTo>
                  <a:pt x="0" y="4690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644" name="Picture 643"/>
          <p:cNvPicPr/>
          <p:nvPr/>
        </p:nvPicPr>
        <p:blipFill>
          <a:blip r:embed="rId10"/>
          <a:stretch/>
        </p:blipFill>
        <p:spPr>
          <a:xfrm>
            <a:off x="635040" y="386064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5" name="Picture 644"/>
          <p:cNvPicPr/>
          <p:nvPr/>
        </p:nvPicPr>
        <p:blipFill>
          <a:blip r:embed="rId11"/>
          <a:stretch/>
        </p:blipFill>
        <p:spPr>
          <a:xfrm>
            <a:off x="752040" y="3986280"/>
            <a:ext cx="19188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7" name="TextBox 646"/>
          <p:cNvSpPr txBox="1"/>
          <p:nvPr/>
        </p:nvSpPr>
        <p:spPr>
          <a:xfrm>
            <a:off x="1186560" y="3972960"/>
            <a:ext cx="6102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Step 4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8" name="TextBox 647"/>
          <p:cNvSpPr txBox="1"/>
          <p:nvPr/>
        </p:nvSpPr>
        <p:spPr>
          <a:xfrm>
            <a:off x="635040" y="4406400"/>
            <a:ext cx="1886735" cy="1815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Physics-Informed Prediction II</a:t>
            </a:r>
            <a:endParaRPr lang="en-US" sz="118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9" name="TextBox 648"/>
          <p:cNvSpPr txBox="1"/>
          <p:nvPr/>
        </p:nvSpPr>
        <p:spPr>
          <a:xfrm>
            <a:off x="647215" y="4728989"/>
            <a:ext cx="2465419" cy="32316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dirty="0">
                <a:solidFill>
                  <a:srgbClr val="4B5563"/>
                </a:solidFill>
                <a:latin typeface="DejaVuSans"/>
              </a:rPr>
              <a:t>Models driving force dependency on x mode </a:t>
            </a:r>
          </a:p>
          <a:p>
            <a:r>
              <a:rPr lang="en-US" sz="1050" dirty="0">
                <a:solidFill>
                  <a:srgbClr val="4B5563"/>
                </a:solidFill>
                <a:latin typeface="DejaVuSans"/>
              </a:rPr>
              <a:t>and rotor arms’ angular position theta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0" name="Freeform 649"/>
          <p:cNvSpPr/>
          <p:nvPr/>
        </p:nvSpPr>
        <p:spPr>
          <a:xfrm>
            <a:off x="3827160" y="3727080"/>
            <a:ext cx="3058920" cy="1688400"/>
          </a:xfrm>
          <a:custGeom>
            <a:avLst/>
            <a:gdLst/>
            <a:ahLst/>
            <a:cxnLst/>
            <a:rect l="0" t="0" r="r" b="b"/>
            <a:pathLst>
              <a:path w="8497" h="4690">
                <a:moveTo>
                  <a:pt x="0" y="4504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5" y="137"/>
                  <a:pt x="7" y="125"/>
                  <a:pt x="11" y="114"/>
                </a:cubicBezTo>
                <a:cubicBezTo>
                  <a:pt x="14" y="103"/>
                  <a:pt x="18" y="92"/>
                  <a:pt x="24" y="82"/>
                </a:cubicBezTo>
                <a:cubicBezTo>
                  <a:pt x="29" y="72"/>
                  <a:pt x="34" y="63"/>
                  <a:pt x="41" y="54"/>
                </a:cubicBezTo>
                <a:cubicBezTo>
                  <a:pt x="47" y="45"/>
                  <a:pt x="54" y="38"/>
                  <a:pt x="62" y="31"/>
                </a:cubicBezTo>
                <a:cubicBezTo>
                  <a:pt x="70" y="24"/>
                  <a:pt x="78" y="18"/>
                  <a:pt x="86" y="14"/>
                </a:cubicBezTo>
                <a:cubicBezTo>
                  <a:pt x="95" y="9"/>
                  <a:pt x="103" y="5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8311" y="0"/>
                </a:lnTo>
                <a:cubicBezTo>
                  <a:pt x="8324" y="0"/>
                  <a:pt x="8336" y="1"/>
                  <a:pt x="8348" y="3"/>
                </a:cubicBezTo>
                <a:cubicBezTo>
                  <a:pt x="8360" y="5"/>
                  <a:pt x="8371" y="9"/>
                  <a:pt x="8382" y="14"/>
                </a:cubicBezTo>
                <a:cubicBezTo>
                  <a:pt x="8394" y="18"/>
                  <a:pt x="8404" y="24"/>
                  <a:pt x="8415" y="31"/>
                </a:cubicBezTo>
                <a:cubicBezTo>
                  <a:pt x="8425" y="38"/>
                  <a:pt x="8434" y="45"/>
                  <a:pt x="8443" y="54"/>
                </a:cubicBezTo>
                <a:cubicBezTo>
                  <a:pt x="8451" y="63"/>
                  <a:pt x="8459" y="72"/>
                  <a:pt x="8466" y="82"/>
                </a:cubicBezTo>
                <a:cubicBezTo>
                  <a:pt x="8473" y="92"/>
                  <a:pt x="8478" y="103"/>
                  <a:pt x="8483" y="114"/>
                </a:cubicBezTo>
                <a:cubicBezTo>
                  <a:pt x="8488" y="125"/>
                  <a:pt x="8491" y="137"/>
                  <a:pt x="8493" y="149"/>
                </a:cubicBezTo>
                <a:cubicBezTo>
                  <a:pt x="8496" y="161"/>
                  <a:pt x="8497" y="173"/>
                  <a:pt x="8497" y="185"/>
                </a:cubicBezTo>
                <a:lnTo>
                  <a:pt x="8497" y="4504"/>
                </a:lnTo>
                <a:cubicBezTo>
                  <a:pt x="8497" y="4516"/>
                  <a:pt x="8496" y="4528"/>
                  <a:pt x="8493" y="4540"/>
                </a:cubicBezTo>
                <a:cubicBezTo>
                  <a:pt x="8491" y="4552"/>
                  <a:pt x="8488" y="4564"/>
                  <a:pt x="8483" y="4575"/>
                </a:cubicBezTo>
                <a:cubicBezTo>
                  <a:pt x="8478" y="4586"/>
                  <a:pt x="8473" y="4597"/>
                  <a:pt x="8466" y="4607"/>
                </a:cubicBezTo>
                <a:cubicBezTo>
                  <a:pt x="8459" y="4617"/>
                  <a:pt x="8451" y="4627"/>
                  <a:pt x="8443" y="4635"/>
                </a:cubicBezTo>
                <a:cubicBezTo>
                  <a:pt x="8434" y="4644"/>
                  <a:pt x="8425" y="4651"/>
                  <a:pt x="8415" y="4658"/>
                </a:cubicBezTo>
                <a:cubicBezTo>
                  <a:pt x="8404" y="4665"/>
                  <a:pt x="8394" y="4671"/>
                  <a:pt x="8382" y="4675"/>
                </a:cubicBezTo>
                <a:cubicBezTo>
                  <a:pt x="8371" y="4680"/>
                  <a:pt x="8360" y="4684"/>
                  <a:pt x="8348" y="4686"/>
                </a:cubicBezTo>
                <a:cubicBezTo>
                  <a:pt x="8336" y="4688"/>
                  <a:pt x="8324" y="4690"/>
                  <a:pt x="8311" y="4690"/>
                </a:cubicBezTo>
                <a:lnTo>
                  <a:pt x="139" y="4690"/>
                </a:lnTo>
                <a:cubicBezTo>
                  <a:pt x="130" y="4690"/>
                  <a:pt x="121" y="4688"/>
                  <a:pt x="112" y="4686"/>
                </a:cubicBezTo>
                <a:cubicBezTo>
                  <a:pt x="103" y="4684"/>
                  <a:pt x="95" y="4680"/>
                  <a:pt x="86" y="4675"/>
                </a:cubicBezTo>
                <a:cubicBezTo>
                  <a:pt x="78" y="4671"/>
                  <a:pt x="70" y="4665"/>
                  <a:pt x="62" y="4658"/>
                </a:cubicBezTo>
                <a:cubicBezTo>
                  <a:pt x="54" y="4651"/>
                  <a:pt x="47" y="4644"/>
                  <a:pt x="41" y="4635"/>
                </a:cubicBezTo>
                <a:cubicBezTo>
                  <a:pt x="34" y="4627"/>
                  <a:pt x="29" y="4617"/>
                  <a:pt x="24" y="4607"/>
                </a:cubicBezTo>
                <a:cubicBezTo>
                  <a:pt x="18" y="4597"/>
                  <a:pt x="14" y="4586"/>
                  <a:pt x="11" y="4575"/>
                </a:cubicBezTo>
                <a:cubicBezTo>
                  <a:pt x="7" y="4564"/>
                  <a:pt x="5" y="4552"/>
                  <a:pt x="3" y="4540"/>
                </a:cubicBezTo>
                <a:cubicBezTo>
                  <a:pt x="1" y="4528"/>
                  <a:pt x="0" y="4516"/>
                  <a:pt x="0" y="450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1" name="Freeform 650"/>
          <p:cNvSpPr/>
          <p:nvPr/>
        </p:nvSpPr>
        <p:spPr>
          <a:xfrm>
            <a:off x="3810600" y="3727080"/>
            <a:ext cx="66960" cy="1688400"/>
          </a:xfrm>
          <a:custGeom>
            <a:avLst/>
            <a:gdLst/>
            <a:ahLst/>
            <a:cxnLst/>
            <a:rect l="0" t="0" r="r" b="b"/>
            <a:pathLst>
              <a:path w="186" h="4690">
                <a:moveTo>
                  <a:pt x="151" y="14"/>
                </a:moveTo>
                <a:cubicBezTo>
                  <a:pt x="139" y="23"/>
                  <a:pt x="129" y="37"/>
                  <a:pt x="121" y="54"/>
                </a:cubicBezTo>
                <a:cubicBezTo>
                  <a:pt x="112" y="71"/>
                  <a:pt x="105" y="91"/>
                  <a:pt x="101" y="114"/>
                </a:cubicBezTo>
                <a:cubicBezTo>
                  <a:pt x="96" y="137"/>
                  <a:pt x="94" y="161"/>
                  <a:pt x="94" y="185"/>
                </a:cubicBezTo>
                <a:lnTo>
                  <a:pt x="94" y="4504"/>
                </a:lnTo>
                <a:cubicBezTo>
                  <a:pt x="94" y="4528"/>
                  <a:pt x="96" y="4552"/>
                  <a:pt x="101" y="4575"/>
                </a:cubicBezTo>
                <a:cubicBezTo>
                  <a:pt x="105" y="4598"/>
                  <a:pt x="112" y="4618"/>
                  <a:pt x="121" y="4635"/>
                </a:cubicBezTo>
                <a:cubicBezTo>
                  <a:pt x="129" y="4653"/>
                  <a:pt x="139" y="4666"/>
                  <a:pt x="151" y="4675"/>
                </a:cubicBezTo>
                <a:cubicBezTo>
                  <a:pt x="162" y="4685"/>
                  <a:pt x="174" y="4690"/>
                  <a:pt x="186" y="4690"/>
                </a:cubicBezTo>
                <a:cubicBezTo>
                  <a:pt x="162" y="4690"/>
                  <a:pt x="138" y="4685"/>
                  <a:pt x="115" y="4675"/>
                </a:cubicBezTo>
                <a:cubicBezTo>
                  <a:pt x="93" y="4666"/>
                  <a:pt x="72" y="4653"/>
                  <a:pt x="55" y="4635"/>
                </a:cubicBezTo>
                <a:cubicBezTo>
                  <a:pt x="37" y="4618"/>
                  <a:pt x="23" y="4598"/>
                  <a:pt x="14" y="4575"/>
                </a:cubicBezTo>
                <a:cubicBezTo>
                  <a:pt x="4" y="4552"/>
                  <a:pt x="0" y="4528"/>
                  <a:pt x="0" y="4504"/>
                </a:cubicBezTo>
                <a:lnTo>
                  <a:pt x="0" y="185"/>
                </a:lnTo>
                <a:cubicBezTo>
                  <a:pt x="0" y="161"/>
                  <a:pt x="4" y="137"/>
                  <a:pt x="14" y="114"/>
                </a:cubicBezTo>
                <a:cubicBezTo>
                  <a:pt x="23" y="91"/>
                  <a:pt x="37" y="71"/>
                  <a:pt x="55" y="54"/>
                </a:cubicBezTo>
                <a:cubicBezTo>
                  <a:pt x="72" y="37"/>
                  <a:pt x="93" y="23"/>
                  <a:pt x="115" y="14"/>
                </a:cubicBezTo>
                <a:cubicBezTo>
                  <a:pt x="138" y="4"/>
                  <a:pt x="162" y="0"/>
                  <a:pt x="186" y="0"/>
                </a:cubicBezTo>
                <a:cubicBezTo>
                  <a:pt x="174" y="0"/>
                  <a:pt x="162" y="4"/>
                  <a:pt x="151" y="14"/>
                </a:cubicBez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652" name="Picture 651"/>
          <p:cNvPicPr/>
          <p:nvPr/>
        </p:nvPicPr>
        <p:blipFill>
          <a:blip r:embed="rId12"/>
          <a:stretch/>
        </p:blipFill>
        <p:spPr>
          <a:xfrm>
            <a:off x="3977640" y="386064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3" name="Picture 652"/>
          <p:cNvPicPr/>
          <p:nvPr/>
        </p:nvPicPr>
        <p:blipFill>
          <a:blip r:embed="rId13"/>
          <a:stretch/>
        </p:blipFill>
        <p:spPr>
          <a:xfrm>
            <a:off x="4103280" y="3986280"/>
            <a:ext cx="16668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5" name="TextBox 654"/>
          <p:cNvSpPr txBox="1"/>
          <p:nvPr/>
        </p:nvSpPr>
        <p:spPr>
          <a:xfrm>
            <a:off x="4529160" y="3972960"/>
            <a:ext cx="6102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Step 5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6" name="TextBox 655"/>
          <p:cNvSpPr txBox="1"/>
          <p:nvPr/>
        </p:nvSpPr>
        <p:spPr>
          <a:xfrm>
            <a:off x="3977640" y="4406400"/>
            <a:ext cx="1245534" cy="1815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dirty="0">
                <a:solidFill>
                  <a:srgbClr val="374151"/>
                </a:solidFill>
                <a:latin typeface="DejaVuSans"/>
              </a:rPr>
              <a:t>FFT Version of PINN</a:t>
            </a:r>
            <a:endParaRPr lang="en-US" sz="118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3977640" y="4697640"/>
            <a:ext cx="2757165" cy="48474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dirty="0">
                <a:solidFill>
                  <a:srgbClr val="4B5563"/>
                </a:solidFill>
                <a:latin typeface="DejaVuSans"/>
              </a:rPr>
              <a:t>Calculated PINN losses via FFT outputs</a:t>
            </a:r>
          </a:p>
          <a:p>
            <a:r>
              <a:rPr lang="en-US" sz="1050" dirty="0">
                <a:solidFill>
                  <a:srgbClr val="4B5563"/>
                </a:solidFill>
                <a:latin typeface="DejaVuSans"/>
              </a:rPr>
              <a:t>for simulated </a:t>
            </a:r>
            <a:r>
              <a:rPr lang="en-US" sz="1050" dirty="0" err="1">
                <a:solidFill>
                  <a:srgbClr val="4B5563"/>
                </a:solidFill>
                <a:latin typeface="DejaVuSans"/>
              </a:rPr>
              <a:t>x_dot</a:t>
            </a:r>
            <a:r>
              <a:rPr lang="en-US" sz="1050" dirty="0">
                <a:solidFill>
                  <a:srgbClr val="4B5563"/>
                </a:solidFill>
                <a:latin typeface="DejaVuSans"/>
              </a:rPr>
              <a:t> data, since Voltage is function</a:t>
            </a:r>
          </a:p>
          <a:p>
            <a:r>
              <a:rPr lang="en-US" sz="1050" dirty="0">
                <a:solidFill>
                  <a:srgbClr val="4B5563"/>
                </a:solidFill>
                <a:latin typeface="DejaVuSans"/>
              </a:rPr>
              <a:t>o</a:t>
            </a:r>
            <a:r>
              <a:rPr lang="en-US" sz="1050" b="0" u="none" strike="noStrike" dirty="0">
                <a:solidFill>
                  <a:srgbClr val="4B5563"/>
                </a:solidFill>
                <a:effectLst/>
                <a:uFillTx/>
                <a:latin typeface="DejaVuSans"/>
              </a:rPr>
              <a:t>f </a:t>
            </a:r>
            <a:r>
              <a:rPr lang="en-US" sz="1050" b="0" u="none" strike="noStrike" dirty="0" err="1">
                <a:solidFill>
                  <a:srgbClr val="4B5563"/>
                </a:solidFill>
                <a:effectLst/>
                <a:uFillTx/>
                <a:latin typeface="DejaVuSans"/>
              </a:rPr>
              <a:t>x_dot</a:t>
            </a:r>
            <a:r>
              <a:rPr lang="en-US" sz="1050" b="0" u="none" strike="noStrike" dirty="0">
                <a:solidFill>
                  <a:srgbClr val="4B5563"/>
                </a:solidFill>
                <a:effectLst/>
                <a:uFillTx/>
                <a:latin typeface="DejaVuSans"/>
              </a:rPr>
              <a:t>.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9" name="Freeform 658"/>
          <p:cNvSpPr/>
          <p:nvPr/>
        </p:nvSpPr>
        <p:spPr>
          <a:xfrm>
            <a:off x="7169760" y="3727080"/>
            <a:ext cx="3058920" cy="1688400"/>
          </a:xfrm>
          <a:custGeom>
            <a:avLst/>
            <a:gdLst/>
            <a:ahLst/>
            <a:cxnLst/>
            <a:rect l="0" t="0" r="r" b="b"/>
            <a:pathLst>
              <a:path w="8497" h="4690">
                <a:moveTo>
                  <a:pt x="0" y="4504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5" y="137"/>
                  <a:pt x="7" y="125"/>
                  <a:pt x="11" y="114"/>
                </a:cubicBezTo>
                <a:cubicBezTo>
                  <a:pt x="14" y="103"/>
                  <a:pt x="19" y="92"/>
                  <a:pt x="24" y="82"/>
                </a:cubicBezTo>
                <a:cubicBezTo>
                  <a:pt x="29" y="72"/>
                  <a:pt x="35" y="63"/>
                  <a:pt x="41" y="54"/>
                </a:cubicBezTo>
                <a:cubicBezTo>
                  <a:pt x="48" y="45"/>
                  <a:pt x="55" y="38"/>
                  <a:pt x="62" y="31"/>
                </a:cubicBezTo>
                <a:cubicBezTo>
                  <a:pt x="70" y="24"/>
                  <a:pt x="78" y="18"/>
                  <a:pt x="86" y="14"/>
                </a:cubicBezTo>
                <a:cubicBezTo>
                  <a:pt x="95" y="9"/>
                  <a:pt x="103" y="5"/>
                  <a:pt x="112" y="3"/>
                </a:cubicBezTo>
                <a:cubicBezTo>
                  <a:pt x="121" y="1"/>
                  <a:pt x="130" y="0"/>
                  <a:pt x="140" y="0"/>
                </a:cubicBezTo>
                <a:lnTo>
                  <a:pt x="8312" y="0"/>
                </a:lnTo>
                <a:cubicBezTo>
                  <a:pt x="8324" y="0"/>
                  <a:pt x="8336" y="1"/>
                  <a:pt x="8348" y="3"/>
                </a:cubicBezTo>
                <a:cubicBezTo>
                  <a:pt x="8360" y="5"/>
                  <a:pt x="8371" y="9"/>
                  <a:pt x="8383" y="14"/>
                </a:cubicBezTo>
                <a:cubicBezTo>
                  <a:pt x="8394" y="18"/>
                  <a:pt x="8405" y="24"/>
                  <a:pt x="8415" y="31"/>
                </a:cubicBezTo>
                <a:cubicBezTo>
                  <a:pt x="8425" y="38"/>
                  <a:pt x="8434" y="45"/>
                  <a:pt x="8443" y="54"/>
                </a:cubicBezTo>
                <a:cubicBezTo>
                  <a:pt x="8452" y="63"/>
                  <a:pt x="8459" y="72"/>
                  <a:pt x="8466" y="82"/>
                </a:cubicBezTo>
                <a:cubicBezTo>
                  <a:pt x="8473" y="92"/>
                  <a:pt x="8478" y="103"/>
                  <a:pt x="8483" y="114"/>
                </a:cubicBezTo>
                <a:cubicBezTo>
                  <a:pt x="8488" y="125"/>
                  <a:pt x="8491" y="137"/>
                  <a:pt x="8494" y="149"/>
                </a:cubicBezTo>
                <a:cubicBezTo>
                  <a:pt x="8496" y="161"/>
                  <a:pt x="8497" y="173"/>
                  <a:pt x="8497" y="185"/>
                </a:cubicBezTo>
                <a:lnTo>
                  <a:pt x="8497" y="4504"/>
                </a:lnTo>
                <a:cubicBezTo>
                  <a:pt x="8497" y="4516"/>
                  <a:pt x="8496" y="4528"/>
                  <a:pt x="8494" y="4540"/>
                </a:cubicBezTo>
                <a:cubicBezTo>
                  <a:pt x="8491" y="4552"/>
                  <a:pt x="8488" y="4564"/>
                  <a:pt x="8483" y="4575"/>
                </a:cubicBezTo>
                <a:cubicBezTo>
                  <a:pt x="8478" y="4586"/>
                  <a:pt x="8473" y="4597"/>
                  <a:pt x="8466" y="4607"/>
                </a:cubicBezTo>
                <a:cubicBezTo>
                  <a:pt x="8459" y="4617"/>
                  <a:pt x="8452" y="4627"/>
                  <a:pt x="8443" y="4635"/>
                </a:cubicBezTo>
                <a:cubicBezTo>
                  <a:pt x="8434" y="4644"/>
                  <a:pt x="8425" y="4651"/>
                  <a:pt x="8415" y="4658"/>
                </a:cubicBezTo>
                <a:cubicBezTo>
                  <a:pt x="8405" y="4665"/>
                  <a:pt x="8394" y="4671"/>
                  <a:pt x="8383" y="4675"/>
                </a:cubicBezTo>
                <a:cubicBezTo>
                  <a:pt x="8371" y="4680"/>
                  <a:pt x="8360" y="4684"/>
                  <a:pt x="8348" y="4686"/>
                </a:cubicBezTo>
                <a:cubicBezTo>
                  <a:pt x="8336" y="4688"/>
                  <a:pt x="8324" y="4690"/>
                  <a:pt x="8312" y="4690"/>
                </a:cubicBezTo>
                <a:lnTo>
                  <a:pt x="140" y="4690"/>
                </a:lnTo>
                <a:cubicBezTo>
                  <a:pt x="130" y="4690"/>
                  <a:pt x="121" y="4688"/>
                  <a:pt x="112" y="4686"/>
                </a:cubicBezTo>
                <a:cubicBezTo>
                  <a:pt x="103" y="4684"/>
                  <a:pt x="95" y="4680"/>
                  <a:pt x="86" y="4675"/>
                </a:cubicBezTo>
                <a:cubicBezTo>
                  <a:pt x="78" y="4671"/>
                  <a:pt x="70" y="4665"/>
                  <a:pt x="62" y="4658"/>
                </a:cubicBezTo>
                <a:cubicBezTo>
                  <a:pt x="55" y="4651"/>
                  <a:pt x="48" y="4644"/>
                  <a:pt x="41" y="4635"/>
                </a:cubicBezTo>
                <a:cubicBezTo>
                  <a:pt x="35" y="4627"/>
                  <a:pt x="29" y="4617"/>
                  <a:pt x="24" y="4607"/>
                </a:cubicBezTo>
                <a:cubicBezTo>
                  <a:pt x="19" y="4597"/>
                  <a:pt x="14" y="4586"/>
                  <a:pt x="11" y="4575"/>
                </a:cubicBezTo>
                <a:cubicBezTo>
                  <a:pt x="7" y="4564"/>
                  <a:pt x="5" y="4552"/>
                  <a:pt x="3" y="4540"/>
                </a:cubicBezTo>
                <a:cubicBezTo>
                  <a:pt x="1" y="4528"/>
                  <a:pt x="0" y="4516"/>
                  <a:pt x="0" y="450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0" name="Freeform 659"/>
          <p:cNvSpPr/>
          <p:nvPr/>
        </p:nvSpPr>
        <p:spPr>
          <a:xfrm>
            <a:off x="7153200" y="3727080"/>
            <a:ext cx="67320" cy="1688400"/>
          </a:xfrm>
          <a:custGeom>
            <a:avLst/>
            <a:gdLst/>
            <a:ahLst/>
            <a:cxnLst/>
            <a:rect l="0" t="0" r="r" b="b"/>
            <a:pathLst>
              <a:path w="187" h="4690">
                <a:moveTo>
                  <a:pt x="0" y="0"/>
                </a:moveTo>
                <a:lnTo>
                  <a:pt x="187" y="0"/>
                </a:lnTo>
                <a:lnTo>
                  <a:pt x="187" y="4690"/>
                </a:lnTo>
                <a:lnTo>
                  <a:pt x="0" y="4690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661" name="Picture 660"/>
          <p:cNvPicPr/>
          <p:nvPr/>
        </p:nvPicPr>
        <p:blipFill>
          <a:blip r:embed="rId14"/>
          <a:stretch/>
        </p:blipFill>
        <p:spPr>
          <a:xfrm>
            <a:off x="7320600" y="3860640"/>
            <a:ext cx="417600" cy="41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2" name="Picture 661"/>
          <p:cNvPicPr/>
          <p:nvPr/>
        </p:nvPicPr>
        <p:blipFill>
          <a:blip r:embed="rId15"/>
          <a:stretch/>
        </p:blipFill>
        <p:spPr>
          <a:xfrm>
            <a:off x="7445880" y="3986280"/>
            <a:ext cx="166680" cy="16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4" name="TextBox 663"/>
          <p:cNvSpPr txBox="1"/>
          <p:nvPr/>
        </p:nvSpPr>
        <p:spPr>
          <a:xfrm>
            <a:off x="7872120" y="3972960"/>
            <a:ext cx="6102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Step 6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5" name="TextBox 664"/>
          <p:cNvSpPr txBox="1"/>
          <p:nvPr/>
        </p:nvSpPr>
        <p:spPr>
          <a:xfrm>
            <a:off x="7320600" y="4406400"/>
            <a:ext cx="2343600" cy="17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Experimental Data Analysis</a:t>
            </a:r>
            <a:endParaRPr lang="en-US" sz="118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6" name="TextBox 665"/>
          <p:cNvSpPr txBox="1"/>
          <p:nvPr/>
        </p:nvSpPr>
        <p:spPr>
          <a:xfrm>
            <a:off x="7320600" y="4697640"/>
            <a:ext cx="25412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Obtain actual experimental data from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7" name="TextBox 666"/>
          <p:cNvSpPr txBox="1"/>
          <p:nvPr/>
        </p:nvSpPr>
        <p:spPr>
          <a:xfrm>
            <a:off x="7320600" y="4898160"/>
            <a:ext cx="21747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 dirty="0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collaborators and use it with the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68" name="Picture 667"/>
          <p:cNvPicPr/>
          <p:nvPr/>
        </p:nvPicPr>
        <p:blipFill>
          <a:blip r:embed="rId16"/>
          <a:stretch/>
        </p:blipFill>
        <p:spPr>
          <a:xfrm>
            <a:off x="3426120" y="1980360"/>
            <a:ext cx="1336680" cy="24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9" name="Picture 668"/>
          <p:cNvPicPr/>
          <p:nvPr/>
        </p:nvPicPr>
        <p:blipFill>
          <a:blip r:embed="rId17"/>
          <a:stretch/>
        </p:blipFill>
        <p:spPr>
          <a:xfrm>
            <a:off x="6601680" y="1980360"/>
            <a:ext cx="1336680" cy="24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0" name="Picture 669"/>
          <p:cNvPicPr/>
          <p:nvPr/>
        </p:nvPicPr>
        <p:blipFill>
          <a:blip r:embed="rId18"/>
          <a:stretch/>
        </p:blipFill>
        <p:spPr>
          <a:xfrm>
            <a:off x="5239800" y="2899800"/>
            <a:ext cx="21708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1" name="Picture 670"/>
          <p:cNvPicPr/>
          <p:nvPr/>
        </p:nvPicPr>
        <p:blipFill>
          <a:blip r:embed="rId19"/>
          <a:stretch/>
        </p:blipFill>
        <p:spPr>
          <a:xfrm>
            <a:off x="3426120" y="3818880"/>
            <a:ext cx="1336680" cy="24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2" name="Picture 671"/>
          <p:cNvPicPr/>
          <p:nvPr/>
        </p:nvPicPr>
        <p:blipFill>
          <a:blip r:embed="rId20"/>
          <a:stretch/>
        </p:blipFill>
        <p:spPr>
          <a:xfrm>
            <a:off x="6601680" y="3818880"/>
            <a:ext cx="1336680" cy="24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3" name="Picture 672"/>
          <p:cNvPicPr/>
          <p:nvPr/>
        </p:nvPicPr>
        <p:blipFill>
          <a:blip r:embed="rId21"/>
          <a:stretch/>
        </p:blipFill>
        <p:spPr>
          <a:xfrm>
            <a:off x="-203760" y="5824440"/>
            <a:ext cx="5759640" cy="400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4" name="TextBox 673"/>
          <p:cNvSpPr txBox="1"/>
          <p:nvPr/>
        </p:nvSpPr>
        <p:spPr>
          <a:xfrm>
            <a:off x="7320600" y="5098680"/>
            <a:ext cx="1508426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 dirty="0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developed </a:t>
            </a:r>
            <a:r>
              <a:rPr lang="en-US" sz="1050" dirty="0">
                <a:solidFill>
                  <a:srgbClr val="4B5563"/>
                </a:solidFill>
                <a:latin typeface="DejaVuSans"/>
                <a:ea typeface="DejaVuSans"/>
              </a:rPr>
              <a:t>Neural Network.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5" name="TextBox 674"/>
          <p:cNvSpPr txBox="1"/>
          <p:nvPr/>
        </p:nvSpPr>
        <p:spPr>
          <a:xfrm>
            <a:off x="63720" y="5942880"/>
            <a:ext cx="52372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Goal: Identify missing physics equations based on experimental data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6" name="TextBox 675"/>
          <p:cNvSpPr txBox="1"/>
          <p:nvPr/>
        </p:nvSpPr>
        <p:spPr>
          <a:xfrm>
            <a:off x="10025640" y="6444360"/>
            <a:ext cx="4723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B7280"/>
                </a:solidFill>
                <a:effectLst/>
                <a:uFillTx/>
                <a:latin typeface="DejaVuSans"/>
                <a:ea typeface="DejaVuSans"/>
              </a:rPr>
              <a:t>13 / 21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3EE23-5493-19CD-F6D1-189CC0E8B957}"/>
              </a:ext>
            </a:extLst>
          </p:cNvPr>
          <p:cNvSpPr txBox="1"/>
          <p:nvPr/>
        </p:nvSpPr>
        <p:spPr>
          <a:xfrm>
            <a:off x="7330320" y="2045085"/>
            <a:ext cx="1846659" cy="18158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8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Physics-Informed Prediction I</a:t>
            </a:r>
            <a:endParaRPr lang="en-US" sz="118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BE737-5743-5D6C-508D-C51DDC075AA7}"/>
              </a:ext>
            </a:extLst>
          </p:cNvPr>
          <p:cNvSpPr txBox="1"/>
          <p:nvPr/>
        </p:nvSpPr>
        <p:spPr>
          <a:xfrm>
            <a:off x="7343460" y="2288625"/>
            <a:ext cx="22978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 dirty="0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Use physics-informed approach to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893BB-0B7C-58E8-8B72-B2BFB2108AF5}"/>
              </a:ext>
            </a:extLst>
          </p:cNvPr>
          <p:cNvSpPr txBox="1"/>
          <p:nvPr/>
        </p:nvSpPr>
        <p:spPr>
          <a:xfrm>
            <a:off x="7358589" y="2498827"/>
            <a:ext cx="2731517" cy="32316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 dirty="0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predict the driving force on the system. </a:t>
            </a:r>
          </a:p>
          <a:p>
            <a:r>
              <a:rPr lang="en-US" sz="1050" b="0" u="none" strike="noStrike" dirty="0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Models driving force dependency only on x mode.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C4BC09-D55E-97B2-378A-051FDAD4D21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89753-FABA-6D1F-B3FD-FABEBB28B1AD}"/>
              </a:ext>
            </a:extLst>
          </p:cNvPr>
          <p:cNvSpPr txBox="1"/>
          <p:nvPr/>
        </p:nvSpPr>
        <p:spPr>
          <a:xfrm>
            <a:off x="334440" y="135000"/>
            <a:ext cx="5083571" cy="30457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Step 3: Physics-Informed Prediction Approach (I)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D34F0C-F0B8-73BB-E5EB-1CA54AF94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5" y="1045029"/>
            <a:ext cx="4075400" cy="4340888"/>
          </a:xfrm>
          <a:prstGeom prst="rect">
            <a:avLst/>
          </a:prstGeom>
        </p:spPr>
      </p:pic>
      <p:pic>
        <p:nvPicPr>
          <p:cNvPr id="9" name="Picture 8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E297C66-8A0F-2BB8-8020-410934F3A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725" y="1045029"/>
            <a:ext cx="5756493" cy="43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4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Picture 1491"/>
          <p:cNvPicPr/>
          <p:nvPr/>
        </p:nvPicPr>
        <p:blipFill>
          <a:blip r:embed="rId2"/>
          <a:stretch/>
        </p:blipFill>
        <p:spPr>
          <a:xfrm>
            <a:off x="200520" y="768960"/>
            <a:ext cx="5013720" cy="536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3" name="Picture 1492"/>
          <p:cNvPicPr/>
          <p:nvPr/>
        </p:nvPicPr>
        <p:blipFill>
          <a:blip r:embed="rId3"/>
          <a:stretch/>
        </p:blipFill>
        <p:spPr>
          <a:xfrm>
            <a:off x="-10706040" y="-6334200"/>
            <a:ext cx="1069632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4" name="Picture 1493"/>
          <p:cNvPicPr/>
          <p:nvPr/>
        </p:nvPicPr>
        <p:blipFill>
          <a:blip r:embed="rId4"/>
          <a:stretch/>
        </p:blipFill>
        <p:spPr>
          <a:xfrm>
            <a:off x="-9360" y="-6334200"/>
            <a:ext cx="900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5" name="Picture 1494"/>
          <p:cNvPicPr/>
          <p:nvPr/>
        </p:nvPicPr>
        <p:blipFill>
          <a:blip r:embed="rId3"/>
          <a:stretch/>
        </p:blipFill>
        <p:spPr>
          <a:xfrm>
            <a:off x="0" y="-6334200"/>
            <a:ext cx="1069632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6" name="Picture 1495"/>
          <p:cNvPicPr/>
          <p:nvPr/>
        </p:nvPicPr>
        <p:blipFill>
          <a:blip r:embed="rId4"/>
          <a:stretch/>
        </p:blipFill>
        <p:spPr>
          <a:xfrm>
            <a:off x="10696680" y="-6334200"/>
            <a:ext cx="900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7" name="Picture 1496"/>
          <p:cNvPicPr/>
          <p:nvPr/>
        </p:nvPicPr>
        <p:blipFill>
          <a:blip r:embed="rId3"/>
          <a:stretch/>
        </p:blipFill>
        <p:spPr>
          <a:xfrm>
            <a:off x="-10706040" y="0"/>
            <a:ext cx="1069632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8" name="Picture 1497"/>
          <p:cNvPicPr/>
          <p:nvPr/>
        </p:nvPicPr>
        <p:blipFill>
          <a:blip r:embed="rId4"/>
          <a:stretch/>
        </p:blipFill>
        <p:spPr>
          <a:xfrm>
            <a:off x="-9360" y="0"/>
            <a:ext cx="900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9" name="Picture 1498"/>
          <p:cNvPicPr/>
          <p:nvPr/>
        </p:nvPicPr>
        <p:blipFill>
          <a:blip r:embed="rId3"/>
          <a:stretch/>
        </p:blipFill>
        <p:spPr>
          <a:xfrm>
            <a:off x="0" y="0"/>
            <a:ext cx="1069632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0" name="Picture 1499"/>
          <p:cNvPicPr/>
          <p:nvPr/>
        </p:nvPicPr>
        <p:blipFill>
          <a:blip r:embed="rId4"/>
          <a:stretch/>
        </p:blipFill>
        <p:spPr>
          <a:xfrm>
            <a:off x="10696680" y="0"/>
            <a:ext cx="900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1" name="Picture 1500"/>
          <p:cNvPicPr/>
          <p:nvPr/>
        </p:nvPicPr>
        <p:blipFill>
          <a:blip r:embed="rId3"/>
          <a:stretch/>
        </p:blipFill>
        <p:spPr>
          <a:xfrm>
            <a:off x="-10706040" y="6334200"/>
            <a:ext cx="1069632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2" name="Picture 1501"/>
          <p:cNvPicPr/>
          <p:nvPr/>
        </p:nvPicPr>
        <p:blipFill>
          <a:blip r:embed="rId4"/>
          <a:stretch/>
        </p:blipFill>
        <p:spPr>
          <a:xfrm>
            <a:off x="-9360" y="6334200"/>
            <a:ext cx="900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3" name="Picture 1502"/>
          <p:cNvPicPr/>
          <p:nvPr/>
        </p:nvPicPr>
        <p:blipFill>
          <a:blip r:embed="rId3"/>
          <a:stretch/>
        </p:blipFill>
        <p:spPr>
          <a:xfrm>
            <a:off x="0" y="6334200"/>
            <a:ext cx="1069632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4" name="Picture 1503"/>
          <p:cNvPicPr/>
          <p:nvPr/>
        </p:nvPicPr>
        <p:blipFill>
          <a:blip r:embed="rId4"/>
          <a:stretch/>
        </p:blipFill>
        <p:spPr>
          <a:xfrm>
            <a:off x="10696680" y="6334200"/>
            <a:ext cx="9000" cy="63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5" name="Picture 1504"/>
          <p:cNvPicPr/>
          <p:nvPr/>
        </p:nvPicPr>
        <p:blipFill>
          <a:blip r:embed="rId5"/>
          <a:stretch/>
        </p:blipFill>
        <p:spPr>
          <a:xfrm>
            <a:off x="0" y="0"/>
            <a:ext cx="10696320" cy="56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6" name="Freeform 1505"/>
          <p:cNvSpPr/>
          <p:nvPr/>
        </p:nvSpPr>
        <p:spPr>
          <a:xfrm>
            <a:off x="5481720" y="768600"/>
            <a:ext cx="5014440" cy="1504440"/>
          </a:xfrm>
          <a:custGeom>
            <a:avLst/>
            <a:gdLst/>
            <a:ahLst/>
            <a:cxnLst/>
            <a:rect l="0" t="0" r="r" b="b"/>
            <a:pathLst>
              <a:path w="13929" h="4179">
                <a:moveTo>
                  <a:pt x="0" y="0"/>
                </a:moveTo>
                <a:lnTo>
                  <a:pt x="13929" y="0"/>
                </a:lnTo>
                <a:lnTo>
                  <a:pt x="13929" y="4179"/>
                </a:lnTo>
                <a:lnTo>
                  <a:pt x="0" y="41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07" name="Freeform 1506"/>
          <p:cNvSpPr/>
          <p:nvPr/>
        </p:nvSpPr>
        <p:spPr>
          <a:xfrm>
            <a:off x="5481720" y="768600"/>
            <a:ext cx="33840" cy="1504440"/>
          </a:xfrm>
          <a:custGeom>
            <a:avLst/>
            <a:gdLst/>
            <a:ahLst/>
            <a:cxnLst/>
            <a:rect l="0" t="0" r="r" b="b"/>
            <a:pathLst>
              <a:path w="94" h="4179">
                <a:moveTo>
                  <a:pt x="0" y="0"/>
                </a:moveTo>
                <a:lnTo>
                  <a:pt x="94" y="0"/>
                </a:lnTo>
                <a:lnTo>
                  <a:pt x="94" y="4179"/>
                </a:lnTo>
                <a:lnTo>
                  <a:pt x="0" y="4179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08" name="Freeform 1507"/>
          <p:cNvSpPr/>
          <p:nvPr/>
        </p:nvSpPr>
        <p:spPr>
          <a:xfrm>
            <a:off x="5640138" y="1874061"/>
            <a:ext cx="5014440" cy="1704960"/>
          </a:xfrm>
          <a:custGeom>
            <a:avLst/>
            <a:gdLst/>
            <a:ahLst/>
            <a:cxnLst/>
            <a:rect l="0" t="0" r="r" b="b"/>
            <a:pathLst>
              <a:path w="13929" h="4736">
                <a:moveTo>
                  <a:pt x="0" y="0"/>
                </a:moveTo>
                <a:lnTo>
                  <a:pt x="13929" y="0"/>
                </a:lnTo>
                <a:lnTo>
                  <a:pt x="13929" y="4736"/>
                </a:lnTo>
                <a:lnTo>
                  <a:pt x="0" y="4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09" name="Freeform 1508"/>
          <p:cNvSpPr/>
          <p:nvPr/>
        </p:nvSpPr>
        <p:spPr>
          <a:xfrm>
            <a:off x="5481720" y="2406600"/>
            <a:ext cx="33840" cy="1704960"/>
          </a:xfrm>
          <a:custGeom>
            <a:avLst/>
            <a:gdLst/>
            <a:ahLst/>
            <a:cxnLst/>
            <a:rect l="0" t="0" r="r" b="b"/>
            <a:pathLst>
              <a:path w="94" h="4736">
                <a:moveTo>
                  <a:pt x="0" y="0"/>
                </a:moveTo>
                <a:lnTo>
                  <a:pt x="94" y="0"/>
                </a:lnTo>
                <a:lnTo>
                  <a:pt x="94" y="4736"/>
                </a:lnTo>
                <a:lnTo>
                  <a:pt x="0" y="4736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10" name="Freeform 1509"/>
          <p:cNvSpPr/>
          <p:nvPr/>
        </p:nvSpPr>
        <p:spPr>
          <a:xfrm>
            <a:off x="5481720" y="4245120"/>
            <a:ext cx="5014440" cy="1270440"/>
          </a:xfrm>
          <a:custGeom>
            <a:avLst/>
            <a:gdLst/>
            <a:ahLst/>
            <a:cxnLst/>
            <a:rect l="0" t="0" r="r" b="b"/>
            <a:pathLst>
              <a:path w="13929" h="3529">
                <a:moveTo>
                  <a:pt x="0" y="0"/>
                </a:moveTo>
                <a:lnTo>
                  <a:pt x="13929" y="0"/>
                </a:lnTo>
                <a:lnTo>
                  <a:pt x="13929" y="3529"/>
                </a:lnTo>
                <a:lnTo>
                  <a:pt x="0" y="35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11" name="Freeform 1510"/>
          <p:cNvSpPr/>
          <p:nvPr/>
        </p:nvSpPr>
        <p:spPr>
          <a:xfrm>
            <a:off x="5481720" y="4245120"/>
            <a:ext cx="33840" cy="1270440"/>
          </a:xfrm>
          <a:custGeom>
            <a:avLst/>
            <a:gdLst/>
            <a:ahLst/>
            <a:cxnLst/>
            <a:rect l="0" t="0" r="r" b="b"/>
            <a:pathLst>
              <a:path w="94" h="3529">
                <a:moveTo>
                  <a:pt x="0" y="0"/>
                </a:moveTo>
                <a:lnTo>
                  <a:pt x="94" y="0"/>
                </a:lnTo>
                <a:lnTo>
                  <a:pt x="94" y="3529"/>
                </a:lnTo>
                <a:lnTo>
                  <a:pt x="0" y="3529"/>
                </a:lnTo>
                <a:lnTo>
                  <a:pt x="0" y="0"/>
                </a:lnTo>
                <a:close/>
              </a:path>
            </a:pathLst>
          </a:custGeom>
          <a:solidFill>
            <a:srgbClr val="1C3F94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512" name="Picture 1511"/>
          <p:cNvPicPr/>
          <p:nvPr/>
        </p:nvPicPr>
        <p:blipFill>
          <a:blip r:embed="rId6"/>
          <a:stretch/>
        </p:blipFill>
        <p:spPr>
          <a:xfrm>
            <a:off x="5649120" y="902520"/>
            <a:ext cx="267120" cy="26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13" name="Picture 1512"/>
          <p:cNvPicPr/>
          <p:nvPr/>
        </p:nvPicPr>
        <p:blipFill>
          <a:blip r:embed="rId7"/>
          <a:stretch/>
        </p:blipFill>
        <p:spPr>
          <a:xfrm>
            <a:off x="5699160" y="969480"/>
            <a:ext cx="16668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4" name="TextBox 1513"/>
          <p:cNvSpPr txBox="1"/>
          <p:nvPr/>
        </p:nvSpPr>
        <p:spPr>
          <a:xfrm>
            <a:off x="334440" y="135000"/>
            <a:ext cx="3660480" cy="2930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979" b="1" u="none" strike="noStrike" dirty="0">
                <a:solidFill>
                  <a:srgbClr val="FFFFFF"/>
                </a:solidFill>
                <a:effectLst/>
                <a:uFillTx/>
                <a:latin typeface="DejaVuSans"/>
                <a:ea typeface="DejaVuSans"/>
              </a:rPr>
              <a:t>Neural Network Structure</a:t>
            </a:r>
            <a:endParaRPr lang="en-US" sz="1979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15" name="Freeform 1514"/>
          <p:cNvSpPr/>
          <p:nvPr/>
        </p:nvSpPr>
        <p:spPr>
          <a:xfrm>
            <a:off x="5707440" y="131184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7"/>
                  <a:pt x="116" y="74"/>
                  <a:pt x="113" y="81"/>
                </a:cubicBezTo>
                <a:cubicBezTo>
                  <a:pt x="110" y="88"/>
                  <a:pt x="106" y="95"/>
                  <a:pt x="100" y="100"/>
                </a:cubicBezTo>
                <a:cubicBezTo>
                  <a:pt x="94" y="105"/>
                  <a:pt x="87" y="110"/>
                  <a:pt x="80" y="113"/>
                </a:cubicBezTo>
                <a:cubicBezTo>
                  <a:pt x="73" y="116"/>
                  <a:pt x="66" y="117"/>
                  <a:pt x="58" y="117"/>
                </a:cubicBezTo>
                <a:cubicBezTo>
                  <a:pt x="50" y="117"/>
                  <a:pt x="43" y="116"/>
                  <a:pt x="36" y="113"/>
                </a:cubicBezTo>
                <a:cubicBezTo>
                  <a:pt x="29" y="110"/>
                  <a:pt x="22" y="105"/>
                  <a:pt x="17" y="100"/>
                </a:cubicBezTo>
                <a:cubicBezTo>
                  <a:pt x="12" y="95"/>
                  <a:pt x="7" y="88"/>
                  <a:pt x="4" y="81"/>
                </a:cubicBezTo>
                <a:cubicBezTo>
                  <a:pt x="1" y="74"/>
                  <a:pt x="0" y="67"/>
                  <a:pt x="0" y="59"/>
                </a:cubicBezTo>
                <a:cubicBezTo>
                  <a:pt x="0" y="51"/>
                  <a:pt x="1" y="44"/>
                  <a:pt x="4" y="37"/>
                </a:cubicBezTo>
                <a:cubicBezTo>
                  <a:pt x="7" y="30"/>
                  <a:pt x="12" y="23"/>
                  <a:pt x="17" y="18"/>
                </a:cubicBezTo>
                <a:cubicBezTo>
                  <a:pt x="22" y="13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3"/>
                  <a:pt x="100" y="18"/>
                </a:cubicBezTo>
                <a:cubicBezTo>
                  <a:pt x="106" y="23"/>
                  <a:pt x="110" y="30"/>
                  <a:pt x="113" y="37"/>
                </a:cubicBezTo>
                <a:cubicBezTo>
                  <a:pt x="116" y="44"/>
                  <a:pt x="117" y="51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16" name="TextBox 1515"/>
          <p:cNvSpPr txBox="1"/>
          <p:nvPr/>
        </p:nvSpPr>
        <p:spPr>
          <a:xfrm>
            <a:off x="6016680" y="939600"/>
            <a:ext cx="203760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Network Components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17" name="Freeform 1516"/>
          <p:cNvSpPr/>
          <p:nvPr/>
        </p:nvSpPr>
        <p:spPr>
          <a:xfrm>
            <a:off x="5707440" y="154584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7"/>
                  <a:pt x="116" y="74"/>
                  <a:pt x="113" y="81"/>
                </a:cubicBezTo>
                <a:cubicBezTo>
                  <a:pt x="110" y="88"/>
                  <a:pt x="106" y="95"/>
                  <a:pt x="100" y="100"/>
                </a:cubicBezTo>
                <a:cubicBezTo>
                  <a:pt x="94" y="105"/>
                  <a:pt x="87" y="110"/>
                  <a:pt x="80" y="113"/>
                </a:cubicBezTo>
                <a:cubicBezTo>
                  <a:pt x="73" y="116"/>
                  <a:pt x="66" y="117"/>
                  <a:pt x="58" y="117"/>
                </a:cubicBezTo>
                <a:cubicBezTo>
                  <a:pt x="50" y="117"/>
                  <a:pt x="43" y="116"/>
                  <a:pt x="36" y="113"/>
                </a:cubicBezTo>
                <a:cubicBezTo>
                  <a:pt x="29" y="110"/>
                  <a:pt x="22" y="105"/>
                  <a:pt x="17" y="100"/>
                </a:cubicBezTo>
                <a:cubicBezTo>
                  <a:pt x="12" y="95"/>
                  <a:pt x="7" y="88"/>
                  <a:pt x="4" y="81"/>
                </a:cubicBezTo>
                <a:cubicBezTo>
                  <a:pt x="1" y="74"/>
                  <a:pt x="0" y="67"/>
                  <a:pt x="0" y="59"/>
                </a:cubicBezTo>
                <a:cubicBezTo>
                  <a:pt x="0" y="50"/>
                  <a:pt x="1" y="43"/>
                  <a:pt x="4" y="36"/>
                </a:cubicBezTo>
                <a:cubicBezTo>
                  <a:pt x="7" y="29"/>
                  <a:pt x="12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100" y="17"/>
                </a:cubicBezTo>
                <a:cubicBezTo>
                  <a:pt x="106" y="22"/>
                  <a:pt x="110" y="29"/>
                  <a:pt x="113" y="36"/>
                </a:cubicBezTo>
                <a:cubicBezTo>
                  <a:pt x="116" y="43"/>
                  <a:pt x="117" y="50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18" name="TextBox 1517"/>
          <p:cNvSpPr txBox="1"/>
          <p:nvPr/>
        </p:nvSpPr>
        <p:spPr>
          <a:xfrm>
            <a:off x="5849640" y="1254600"/>
            <a:ext cx="2218556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Input Layer: 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Receives </a:t>
            </a:r>
            <a:r>
              <a:rPr lang="en-US" sz="1050" dirty="0">
                <a:solidFill>
                  <a:srgbClr val="374151"/>
                </a:solidFill>
                <a:latin typeface="DejaVuSans"/>
                <a:ea typeface="DejaVuSans"/>
              </a:rPr>
              <a:t>x and </a:t>
            </a:r>
            <a:r>
              <a:rPr lang="en-US" sz="1050" dirty="0" err="1">
                <a:solidFill>
                  <a:srgbClr val="374151"/>
                </a:solidFill>
                <a:latin typeface="DejaVuSans"/>
                <a:ea typeface="DejaVuSans"/>
              </a:rPr>
              <a:t>x_dot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 values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19" name="Freeform 1518"/>
          <p:cNvSpPr/>
          <p:nvPr/>
        </p:nvSpPr>
        <p:spPr>
          <a:xfrm>
            <a:off x="5707440" y="177984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8"/>
                </a:moveTo>
                <a:cubicBezTo>
                  <a:pt x="117" y="66"/>
                  <a:pt x="116" y="73"/>
                  <a:pt x="113" y="80"/>
                </a:cubicBezTo>
                <a:cubicBezTo>
                  <a:pt x="110" y="87"/>
                  <a:pt x="106" y="94"/>
                  <a:pt x="100" y="99"/>
                </a:cubicBezTo>
                <a:cubicBezTo>
                  <a:pt x="94" y="105"/>
                  <a:pt x="87" y="110"/>
                  <a:pt x="80" y="113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3"/>
                </a:cubicBezTo>
                <a:cubicBezTo>
                  <a:pt x="29" y="110"/>
                  <a:pt x="22" y="105"/>
                  <a:pt x="17" y="99"/>
                </a:cubicBezTo>
                <a:cubicBezTo>
                  <a:pt x="12" y="94"/>
                  <a:pt x="7" y="87"/>
                  <a:pt x="4" y="80"/>
                </a:cubicBezTo>
                <a:cubicBezTo>
                  <a:pt x="1" y="73"/>
                  <a:pt x="0" y="66"/>
                  <a:pt x="0" y="58"/>
                </a:cubicBezTo>
                <a:cubicBezTo>
                  <a:pt x="0" y="50"/>
                  <a:pt x="1" y="43"/>
                  <a:pt x="4" y="36"/>
                </a:cubicBezTo>
                <a:cubicBezTo>
                  <a:pt x="7" y="29"/>
                  <a:pt x="12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100" y="17"/>
                </a:cubicBezTo>
                <a:cubicBezTo>
                  <a:pt x="106" y="22"/>
                  <a:pt x="110" y="29"/>
                  <a:pt x="113" y="36"/>
                </a:cubicBezTo>
                <a:cubicBezTo>
                  <a:pt x="116" y="43"/>
                  <a:pt x="117" y="50"/>
                  <a:pt x="117" y="58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20" name="TextBox 1519"/>
          <p:cNvSpPr txBox="1"/>
          <p:nvPr/>
        </p:nvSpPr>
        <p:spPr>
          <a:xfrm>
            <a:off x="5849640" y="1488600"/>
            <a:ext cx="30682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Hidden Layers: </a:t>
            </a:r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Learn features of input data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1" name="Freeform 1520"/>
          <p:cNvSpPr/>
          <p:nvPr/>
        </p:nvSpPr>
        <p:spPr>
          <a:xfrm>
            <a:off x="5707440" y="201384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7"/>
                  <a:pt x="116" y="74"/>
                  <a:pt x="113" y="81"/>
                </a:cubicBezTo>
                <a:cubicBezTo>
                  <a:pt x="110" y="88"/>
                  <a:pt x="106" y="94"/>
                  <a:pt x="100" y="100"/>
                </a:cubicBezTo>
                <a:cubicBezTo>
                  <a:pt x="94" y="105"/>
                  <a:pt x="87" y="110"/>
                  <a:pt x="80" y="112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10"/>
                  <a:pt x="22" y="105"/>
                  <a:pt x="17" y="100"/>
                </a:cubicBezTo>
                <a:cubicBezTo>
                  <a:pt x="12" y="94"/>
                  <a:pt x="7" y="88"/>
                  <a:pt x="4" y="81"/>
                </a:cubicBezTo>
                <a:cubicBezTo>
                  <a:pt x="1" y="74"/>
                  <a:pt x="0" y="67"/>
                  <a:pt x="0" y="59"/>
                </a:cubicBezTo>
                <a:cubicBezTo>
                  <a:pt x="0" y="51"/>
                  <a:pt x="1" y="44"/>
                  <a:pt x="4" y="37"/>
                </a:cubicBezTo>
                <a:cubicBezTo>
                  <a:pt x="7" y="29"/>
                  <a:pt x="12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100" y="17"/>
                </a:cubicBezTo>
                <a:cubicBezTo>
                  <a:pt x="106" y="22"/>
                  <a:pt x="110" y="29"/>
                  <a:pt x="113" y="37"/>
                </a:cubicBezTo>
                <a:cubicBezTo>
                  <a:pt x="116" y="44"/>
                  <a:pt x="117" y="51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22" name="TextBox 1521"/>
          <p:cNvSpPr txBox="1"/>
          <p:nvPr/>
        </p:nvSpPr>
        <p:spPr>
          <a:xfrm>
            <a:off x="5849640" y="1722600"/>
            <a:ext cx="298476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Output Layer: 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Produces torque predictions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523" name="Picture 1522"/>
          <p:cNvPicPr/>
          <p:nvPr/>
        </p:nvPicPr>
        <p:blipFill>
          <a:blip r:embed="rId8"/>
          <a:stretch/>
        </p:blipFill>
        <p:spPr>
          <a:xfrm>
            <a:off x="5649120" y="2540520"/>
            <a:ext cx="267120" cy="267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24" name="Picture 1523"/>
          <p:cNvPicPr/>
          <p:nvPr/>
        </p:nvPicPr>
        <p:blipFill>
          <a:blip r:embed="rId9"/>
          <a:stretch/>
        </p:blipFill>
        <p:spPr>
          <a:xfrm>
            <a:off x="5699160" y="2607120"/>
            <a:ext cx="16668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5" name="TextBox 1524"/>
          <p:cNvSpPr txBox="1"/>
          <p:nvPr/>
        </p:nvSpPr>
        <p:spPr>
          <a:xfrm>
            <a:off x="5849640" y="1956600"/>
            <a:ext cx="39250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Parameters: </a:t>
            </a:r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Weights and biases updated during training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6" name="Freeform 1525"/>
          <p:cNvSpPr/>
          <p:nvPr/>
        </p:nvSpPr>
        <p:spPr>
          <a:xfrm>
            <a:off x="5707440" y="294984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8"/>
                </a:moveTo>
                <a:cubicBezTo>
                  <a:pt x="117" y="65"/>
                  <a:pt x="116" y="73"/>
                  <a:pt x="113" y="80"/>
                </a:cubicBezTo>
                <a:cubicBezTo>
                  <a:pt x="110" y="87"/>
                  <a:pt x="106" y="93"/>
                  <a:pt x="100" y="99"/>
                </a:cubicBezTo>
                <a:cubicBezTo>
                  <a:pt x="94" y="105"/>
                  <a:pt x="87" y="109"/>
                  <a:pt x="80" y="112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09"/>
                  <a:pt x="22" y="105"/>
                  <a:pt x="17" y="99"/>
                </a:cubicBezTo>
                <a:cubicBezTo>
                  <a:pt x="12" y="93"/>
                  <a:pt x="7" y="87"/>
                  <a:pt x="4" y="80"/>
                </a:cubicBezTo>
                <a:cubicBezTo>
                  <a:pt x="1" y="73"/>
                  <a:pt x="0" y="65"/>
                  <a:pt x="0" y="58"/>
                </a:cubicBezTo>
                <a:cubicBezTo>
                  <a:pt x="0" y="50"/>
                  <a:pt x="1" y="43"/>
                  <a:pt x="4" y="36"/>
                </a:cubicBezTo>
                <a:cubicBezTo>
                  <a:pt x="7" y="28"/>
                  <a:pt x="12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100" y="17"/>
                </a:cubicBezTo>
                <a:cubicBezTo>
                  <a:pt x="106" y="22"/>
                  <a:pt x="110" y="28"/>
                  <a:pt x="113" y="36"/>
                </a:cubicBezTo>
                <a:cubicBezTo>
                  <a:pt x="116" y="43"/>
                  <a:pt x="117" y="50"/>
                  <a:pt x="117" y="58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27" name="TextBox 1526"/>
          <p:cNvSpPr txBox="1"/>
          <p:nvPr/>
        </p:nvSpPr>
        <p:spPr>
          <a:xfrm>
            <a:off x="6016680" y="2577600"/>
            <a:ext cx="157608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Training Process</a:t>
            </a:r>
            <a:endParaRPr lang="en-US" sz="13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8" name="TextBox 1527"/>
          <p:cNvSpPr txBox="1"/>
          <p:nvPr/>
        </p:nvSpPr>
        <p:spPr>
          <a:xfrm>
            <a:off x="5849640" y="2892600"/>
            <a:ext cx="3744615" cy="16158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Loss Function: 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Mean squared errors between predicted x, </a:t>
            </a:r>
            <a:r>
              <a:rPr lang="en-US" sz="1050" b="0" u="none" strike="noStrike" dirty="0" err="1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x_dot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 and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9" name="Freeform 1528"/>
          <p:cNvSpPr/>
          <p:nvPr/>
        </p:nvSpPr>
        <p:spPr>
          <a:xfrm>
            <a:off x="5707440" y="338436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7"/>
                  <a:pt x="116" y="74"/>
                  <a:pt x="113" y="81"/>
                </a:cubicBezTo>
                <a:cubicBezTo>
                  <a:pt x="110" y="88"/>
                  <a:pt x="106" y="94"/>
                  <a:pt x="100" y="100"/>
                </a:cubicBezTo>
                <a:cubicBezTo>
                  <a:pt x="94" y="105"/>
                  <a:pt x="87" y="109"/>
                  <a:pt x="80" y="112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09"/>
                  <a:pt x="22" y="105"/>
                  <a:pt x="17" y="100"/>
                </a:cubicBezTo>
                <a:cubicBezTo>
                  <a:pt x="12" y="94"/>
                  <a:pt x="7" y="88"/>
                  <a:pt x="4" y="81"/>
                </a:cubicBezTo>
                <a:cubicBezTo>
                  <a:pt x="1" y="74"/>
                  <a:pt x="0" y="67"/>
                  <a:pt x="0" y="59"/>
                </a:cubicBezTo>
                <a:cubicBezTo>
                  <a:pt x="0" y="50"/>
                  <a:pt x="1" y="43"/>
                  <a:pt x="4" y="36"/>
                </a:cubicBezTo>
                <a:cubicBezTo>
                  <a:pt x="7" y="29"/>
                  <a:pt x="12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100" y="17"/>
                </a:cubicBezTo>
                <a:cubicBezTo>
                  <a:pt x="106" y="22"/>
                  <a:pt x="110" y="29"/>
                  <a:pt x="113" y="36"/>
                </a:cubicBezTo>
                <a:cubicBezTo>
                  <a:pt x="116" y="43"/>
                  <a:pt x="117" y="50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0" name="TextBox 1529"/>
          <p:cNvSpPr txBox="1"/>
          <p:nvPr/>
        </p:nvSpPr>
        <p:spPr>
          <a:xfrm>
            <a:off x="5849640" y="3093120"/>
            <a:ext cx="89244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actual values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1" name="Freeform 1530"/>
          <p:cNvSpPr/>
          <p:nvPr/>
        </p:nvSpPr>
        <p:spPr>
          <a:xfrm>
            <a:off x="5707440" y="361836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8"/>
                </a:moveTo>
                <a:cubicBezTo>
                  <a:pt x="117" y="65"/>
                  <a:pt x="116" y="73"/>
                  <a:pt x="113" y="80"/>
                </a:cubicBezTo>
                <a:cubicBezTo>
                  <a:pt x="110" y="87"/>
                  <a:pt x="106" y="93"/>
                  <a:pt x="100" y="100"/>
                </a:cubicBezTo>
                <a:cubicBezTo>
                  <a:pt x="94" y="105"/>
                  <a:pt x="87" y="109"/>
                  <a:pt x="80" y="112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09"/>
                  <a:pt x="22" y="105"/>
                  <a:pt x="17" y="100"/>
                </a:cubicBezTo>
                <a:cubicBezTo>
                  <a:pt x="12" y="93"/>
                  <a:pt x="7" y="87"/>
                  <a:pt x="4" y="80"/>
                </a:cubicBezTo>
                <a:cubicBezTo>
                  <a:pt x="1" y="73"/>
                  <a:pt x="0" y="65"/>
                  <a:pt x="0" y="58"/>
                </a:cubicBezTo>
                <a:cubicBezTo>
                  <a:pt x="0" y="50"/>
                  <a:pt x="1" y="43"/>
                  <a:pt x="4" y="36"/>
                </a:cubicBezTo>
                <a:cubicBezTo>
                  <a:pt x="7" y="28"/>
                  <a:pt x="12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100" y="17"/>
                </a:cubicBezTo>
                <a:cubicBezTo>
                  <a:pt x="106" y="22"/>
                  <a:pt x="110" y="28"/>
                  <a:pt x="113" y="36"/>
                </a:cubicBezTo>
                <a:cubicBezTo>
                  <a:pt x="116" y="43"/>
                  <a:pt x="117" y="50"/>
                  <a:pt x="117" y="58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2" name="TextBox 1531"/>
          <p:cNvSpPr txBox="1"/>
          <p:nvPr/>
        </p:nvSpPr>
        <p:spPr>
          <a:xfrm>
            <a:off x="5849640" y="3327120"/>
            <a:ext cx="37936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Gradients: 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Direction of steepest ascent of loss function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3" name="Freeform 1532"/>
          <p:cNvSpPr/>
          <p:nvPr/>
        </p:nvSpPr>
        <p:spPr>
          <a:xfrm>
            <a:off x="5707440" y="385236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6"/>
                  <a:pt x="116" y="74"/>
                  <a:pt x="113" y="81"/>
                </a:cubicBezTo>
                <a:cubicBezTo>
                  <a:pt x="110" y="88"/>
                  <a:pt x="106" y="94"/>
                  <a:pt x="100" y="100"/>
                </a:cubicBezTo>
                <a:cubicBezTo>
                  <a:pt x="94" y="105"/>
                  <a:pt x="87" y="109"/>
                  <a:pt x="80" y="112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09"/>
                  <a:pt x="22" y="105"/>
                  <a:pt x="17" y="100"/>
                </a:cubicBezTo>
                <a:cubicBezTo>
                  <a:pt x="12" y="94"/>
                  <a:pt x="7" y="88"/>
                  <a:pt x="4" y="81"/>
                </a:cubicBezTo>
                <a:cubicBezTo>
                  <a:pt x="1" y="74"/>
                  <a:pt x="0" y="66"/>
                  <a:pt x="0" y="59"/>
                </a:cubicBezTo>
                <a:cubicBezTo>
                  <a:pt x="0" y="51"/>
                  <a:pt x="1" y="44"/>
                  <a:pt x="4" y="37"/>
                </a:cubicBezTo>
                <a:cubicBezTo>
                  <a:pt x="7" y="28"/>
                  <a:pt x="12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100" y="17"/>
                </a:cubicBezTo>
                <a:cubicBezTo>
                  <a:pt x="106" y="22"/>
                  <a:pt x="110" y="28"/>
                  <a:pt x="113" y="37"/>
                </a:cubicBezTo>
                <a:cubicBezTo>
                  <a:pt x="116" y="44"/>
                  <a:pt x="117" y="51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4" name="TextBox 1533"/>
          <p:cNvSpPr txBox="1"/>
          <p:nvPr/>
        </p:nvSpPr>
        <p:spPr>
          <a:xfrm>
            <a:off x="5849640" y="3561120"/>
            <a:ext cx="44506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Gradient Descent: 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Taking negative of gradients for optimization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535" name="Picture 1534"/>
          <p:cNvPicPr/>
          <p:nvPr/>
        </p:nvPicPr>
        <p:blipFill>
          <a:blip r:embed="rId10"/>
          <a:stretch/>
        </p:blipFill>
        <p:spPr>
          <a:xfrm>
            <a:off x="5716080" y="4445640"/>
            <a:ext cx="13320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6" name="TextBox 1535"/>
          <p:cNvSpPr txBox="1"/>
          <p:nvPr/>
        </p:nvSpPr>
        <p:spPr>
          <a:xfrm>
            <a:off x="5849280" y="3785040"/>
            <a:ext cx="35370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Learning Rate: </a:t>
            </a:r>
            <a:r>
              <a:rPr lang="en-US" sz="1050" b="0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Controls the size of weight updates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7" name="Freeform 1536"/>
          <p:cNvSpPr/>
          <p:nvPr/>
        </p:nvSpPr>
        <p:spPr>
          <a:xfrm>
            <a:off x="5707440" y="478836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8"/>
                </a:moveTo>
                <a:cubicBezTo>
                  <a:pt x="117" y="65"/>
                  <a:pt x="116" y="73"/>
                  <a:pt x="113" y="80"/>
                </a:cubicBezTo>
                <a:cubicBezTo>
                  <a:pt x="110" y="87"/>
                  <a:pt x="106" y="93"/>
                  <a:pt x="100" y="100"/>
                </a:cubicBezTo>
                <a:cubicBezTo>
                  <a:pt x="94" y="105"/>
                  <a:pt x="87" y="109"/>
                  <a:pt x="80" y="112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09"/>
                  <a:pt x="22" y="105"/>
                  <a:pt x="17" y="100"/>
                </a:cubicBezTo>
                <a:cubicBezTo>
                  <a:pt x="12" y="93"/>
                  <a:pt x="7" y="87"/>
                  <a:pt x="4" y="80"/>
                </a:cubicBezTo>
                <a:cubicBezTo>
                  <a:pt x="1" y="73"/>
                  <a:pt x="0" y="65"/>
                  <a:pt x="0" y="58"/>
                </a:cubicBezTo>
                <a:cubicBezTo>
                  <a:pt x="0" y="50"/>
                  <a:pt x="1" y="43"/>
                  <a:pt x="4" y="35"/>
                </a:cubicBezTo>
                <a:cubicBezTo>
                  <a:pt x="7" y="28"/>
                  <a:pt x="12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100" y="17"/>
                </a:cubicBezTo>
                <a:cubicBezTo>
                  <a:pt x="106" y="22"/>
                  <a:pt x="110" y="28"/>
                  <a:pt x="113" y="35"/>
                </a:cubicBezTo>
                <a:cubicBezTo>
                  <a:pt x="116" y="43"/>
                  <a:pt x="117" y="50"/>
                  <a:pt x="117" y="58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8" name="TextBox 1537"/>
          <p:cNvSpPr txBox="1"/>
          <p:nvPr/>
        </p:nvSpPr>
        <p:spPr>
          <a:xfrm>
            <a:off x="6016680" y="4416120"/>
            <a:ext cx="1266480" cy="1954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20" b="1" u="none" strike="noStrike" dirty="0">
                <a:solidFill>
                  <a:srgbClr val="1F2937"/>
                </a:solidFill>
                <a:effectLst/>
                <a:uFillTx/>
                <a:latin typeface="DejaVuSans"/>
                <a:ea typeface="DejaVuSans"/>
              </a:rPr>
              <a:t>Data Pipeline</a:t>
            </a:r>
            <a:endParaRPr lang="en-US" sz="132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9" name="Freeform 1538"/>
          <p:cNvSpPr/>
          <p:nvPr/>
        </p:nvSpPr>
        <p:spPr>
          <a:xfrm>
            <a:off x="5707440" y="502236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6"/>
                  <a:pt x="116" y="74"/>
                  <a:pt x="113" y="81"/>
                </a:cubicBezTo>
                <a:cubicBezTo>
                  <a:pt x="110" y="88"/>
                  <a:pt x="106" y="94"/>
                  <a:pt x="100" y="100"/>
                </a:cubicBezTo>
                <a:cubicBezTo>
                  <a:pt x="94" y="105"/>
                  <a:pt x="87" y="109"/>
                  <a:pt x="80" y="112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09"/>
                  <a:pt x="22" y="105"/>
                  <a:pt x="17" y="100"/>
                </a:cubicBezTo>
                <a:cubicBezTo>
                  <a:pt x="12" y="94"/>
                  <a:pt x="7" y="88"/>
                  <a:pt x="4" y="81"/>
                </a:cubicBezTo>
                <a:cubicBezTo>
                  <a:pt x="1" y="74"/>
                  <a:pt x="0" y="66"/>
                  <a:pt x="0" y="59"/>
                </a:cubicBezTo>
                <a:cubicBezTo>
                  <a:pt x="0" y="51"/>
                  <a:pt x="1" y="43"/>
                  <a:pt x="4" y="36"/>
                </a:cubicBezTo>
                <a:cubicBezTo>
                  <a:pt x="7" y="29"/>
                  <a:pt x="12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100" y="17"/>
                </a:cubicBezTo>
                <a:cubicBezTo>
                  <a:pt x="106" y="22"/>
                  <a:pt x="110" y="29"/>
                  <a:pt x="113" y="36"/>
                </a:cubicBezTo>
                <a:cubicBezTo>
                  <a:pt x="116" y="43"/>
                  <a:pt x="117" y="51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40" name="TextBox 1539"/>
          <p:cNvSpPr txBox="1"/>
          <p:nvPr/>
        </p:nvSpPr>
        <p:spPr>
          <a:xfrm>
            <a:off x="5849640" y="4731120"/>
            <a:ext cx="36774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Simulation: </a:t>
            </a:r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Generate data using equations of motion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41" name="Freeform 1540"/>
          <p:cNvSpPr/>
          <p:nvPr/>
        </p:nvSpPr>
        <p:spPr>
          <a:xfrm>
            <a:off x="5707440" y="5256360"/>
            <a:ext cx="42120" cy="42120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8"/>
                </a:moveTo>
                <a:cubicBezTo>
                  <a:pt x="117" y="65"/>
                  <a:pt x="116" y="73"/>
                  <a:pt x="113" y="81"/>
                </a:cubicBezTo>
                <a:cubicBezTo>
                  <a:pt x="110" y="88"/>
                  <a:pt x="106" y="94"/>
                  <a:pt x="100" y="100"/>
                </a:cubicBezTo>
                <a:cubicBezTo>
                  <a:pt x="94" y="105"/>
                  <a:pt x="87" y="109"/>
                  <a:pt x="80" y="112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09"/>
                  <a:pt x="22" y="105"/>
                  <a:pt x="17" y="100"/>
                </a:cubicBezTo>
                <a:cubicBezTo>
                  <a:pt x="12" y="94"/>
                  <a:pt x="7" y="88"/>
                  <a:pt x="4" y="81"/>
                </a:cubicBezTo>
                <a:cubicBezTo>
                  <a:pt x="1" y="73"/>
                  <a:pt x="0" y="65"/>
                  <a:pt x="0" y="58"/>
                </a:cubicBezTo>
                <a:cubicBezTo>
                  <a:pt x="0" y="50"/>
                  <a:pt x="1" y="42"/>
                  <a:pt x="4" y="35"/>
                </a:cubicBezTo>
                <a:cubicBezTo>
                  <a:pt x="7" y="28"/>
                  <a:pt x="12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100" y="17"/>
                </a:cubicBezTo>
                <a:cubicBezTo>
                  <a:pt x="106" y="22"/>
                  <a:pt x="110" y="28"/>
                  <a:pt x="113" y="35"/>
                </a:cubicBezTo>
                <a:cubicBezTo>
                  <a:pt x="116" y="42"/>
                  <a:pt x="117" y="50"/>
                  <a:pt x="117" y="58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42" name="TextBox 1541"/>
          <p:cNvSpPr txBox="1"/>
          <p:nvPr/>
        </p:nvSpPr>
        <p:spPr>
          <a:xfrm>
            <a:off x="5849640" y="4965120"/>
            <a:ext cx="33073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Training: </a:t>
            </a:r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Update parameters to minimize errors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43" name="Freeform 1542"/>
          <p:cNvSpPr/>
          <p:nvPr/>
        </p:nvSpPr>
        <p:spPr>
          <a:xfrm>
            <a:off x="200520" y="768600"/>
            <a:ext cx="5014080" cy="5373720"/>
          </a:xfrm>
          <a:custGeom>
            <a:avLst/>
            <a:gdLst/>
            <a:ahLst/>
            <a:cxnLst/>
            <a:rect l="0" t="0" r="r" b="b"/>
            <a:pathLst>
              <a:path w="13928" h="14927">
                <a:moveTo>
                  <a:pt x="0" y="14741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6"/>
                  <a:pt x="14" y="115"/>
                </a:cubicBezTo>
                <a:cubicBezTo>
                  <a:pt x="18" y="103"/>
                  <a:pt x="24" y="93"/>
                  <a:pt x="31" y="83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lnTo>
                  <a:pt x="13743" y="0"/>
                </a:lnTo>
                <a:cubicBezTo>
                  <a:pt x="13755" y="0"/>
                  <a:pt x="13767" y="1"/>
                  <a:pt x="13779" y="4"/>
                </a:cubicBezTo>
                <a:cubicBezTo>
                  <a:pt x="13791" y="6"/>
                  <a:pt x="13803" y="10"/>
                  <a:pt x="13814" y="14"/>
                </a:cubicBezTo>
                <a:cubicBezTo>
                  <a:pt x="13825" y="19"/>
                  <a:pt x="13836" y="25"/>
                  <a:pt x="13846" y="31"/>
                </a:cubicBezTo>
                <a:cubicBezTo>
                  <a:pt x="13856" y="38"/>
                  <a:pt x="13865" y="46"/>
                  <a:pt x="13874" y="54"/>
                </a:cubicBezTo>
                <a:cubicBezTo>
                  <a:pt x="13883" y="63"/>
                  <a:pt x="13890" y="72"/>
                  <a:pt x="13897" y="83"/>
                </a:cubicBezTo>
                <a:cubicBezTo>
                  <a:pt x="13904" y="93"/>
                  <a:pt x="13910" y="103"/>
                  <a:pt x="13914" y="115"/>
                </a:cubicBezTo>
                <a:cubicBezTo>
                  <a:pt x="13919" y="126"/>
                  <a:pt x="13922" y="138"/>
                  <a:pt x="13925" y="150"/>
                </a:cubicBezTo>
                <a:cubicBezTo>
                  <a:pt x="13927" y="162"/>
                  <a:pt x="13928" y="174"/>
                  <a:pt x="13928" y="186"/>
                </a:cubicBezTo>
                <a:lnTo>
                  <a:pt x="13928" y="14741"/>
                </a:lnTo>
                <a:cubicBezTo>
                  <a:pt x="13928" y="14754"/>
                  <a:pt x="13927" y="14766"/>
                  <a:pt x="13925" y="14778"/>
                </a:cubicBezTo>
                <a:cubicBezTo>
                  <a:pt x="13922" y="14790"/>
                  <a:pt x="13919" y="14801"/>
                  <a:pt x="13914" y="14812"/>
                </a:cubicBezTo>
                <a:cubicBezTo>
                  <a:pt x="13910" y="14824"/>
                  <a:pt x="13904" y="14834"/>
                  <a:pt x="13897" y="14845"/>
                </a:cubicBezTo>
                <a:cubicBezTo>
                  <a:pt x="13890" y="14855"/>
                  <a:pt x="13883" y="14864"/>
                  <a:pt x="13874" y="14873"/>
                </a:cubicBezTo>
                <a:cubicBezTo>
                  <a:pt x="13865" y="14881"/>
                  <a:pt x="13856" y="14889"/>
                  <a:pt x="13846" y="14896"/>
                </a:cubicBezTo>
                <a:cubicBezTo>
                  <a:pt x="13836" y="14903"/>
                  <a:pt x="13825" y="14908"/>
                  <a:pt x="13814" y="14913"/>
                </a:cubicBezTo>
                <a:cubicBezTo>
                  <a:pt x="13803" y="14918"/>
                  <a:pt x="13791" y="14921"/>
                  <a:pt x="13779" y="14924"/>
                </a:cubicBezTo>
                <a:cubicBezTo>
                  <a:pt x="13767" y="14926"/>
                  <a:pt x="13755" y="14927"/>
                  <a:pt x="13743" y="14927"/>
                </a:cubicBezTo>
                <a:lnTo>
                  <a:pt x="185" y="14927"/>
                </a:lnTo>
                <a:cubicBezTo>
                  <a:pt x="173" y="14927"/>
                  <a:pt x="161" y="14926"/>
                  <a:pt x="149" y="14924"/>
                </a:cubicBezTo>
                <a:cubicBezTo>
                  <a:pt x="137" y="14921"/>
                  <a:pt x="126" y="14918"/>
                  <a:pt x="114" y="14913"/>
                </a:cubicBezTo>
                <a:cubicBezTo>
                  <a:pt x="103" y="14908"/>
                  <a:pt x="92" y="14903"/>
                  <a:pt x="82" y="14896"/>
                </a:cubicBezTo>
                <a:cubicBezTo>
                  <a:pt x="72" y="14889"/>
                  <a:pt x="63" y="14881"/>
                  <a:pt x="54" y="14873"/>
                </a:cubicBezTo>
                <a:cubicBezTo>
                  <a:pt x="45" y="14864"/>
                  <a:pt x="38" y="14855"/>
                  <a:pt x="31" y="14845"/>
                </a:cubicBezTo>
                <a:cubicBezTo>
                  <a:pt x="24" y="14834"/>
                  <a:pt x="18" y="14824"/>
                  <a:pt x="14" y="14812"/>
                </a:cubicBezTo>
                <a:cubicBezTo>
                  <a:pt x="9" y="14801"/>
                  <a:pt x="6" y="14790"/>
                  <a:pt x="3" y="14778"/>
                </a:cubicBezTo>
                <a:cubicBezTo>
                  <a:pt x="1" y="14766"/>
                  <a:pt x="0" y="14754"/>
                  <a:pt x="0" y="1474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44" name="TextBox 1543"/>
          <p:cNvSpPr txBox="1"/>
          <p:nvPr/>
        </p:nvSpPr>
        <p:spPr>
          <a:xfrm>
            <a:off x="5849640" y="5199120"/>
            <a:ext cx="32065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Testing: </a:t>
            </a:r>
            <a:r>
              <a:rPr lang="en-US" sz="1050" b="0" u="none" strike="noStrike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Validate performance on unseen data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546" name="Picture 1545"/>
          <p:cNvPicPr/>
          <p:nvPr/>
        </p:nvPicPr>
        <p:blipFill>
          <a:blip r:embed="rId11"/>
          <a:stretch/>
        </p:blipFill>
        <p:spPr>
          <a:xfrm>
            <a:off x="802080" y="3183840"/>
            <a:ext cx="25020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7" name="Picture 1546"/>
          <p:cNvPicPr/>
          <p:nvPr/>
        </p:nvPicPr>
        <p:blipFill>
          <a:blip r:embed="rId12"/>
          <a:stretch/>
        </p:blipFill>
        <p:spPr>
          <a:xfrm>
            <a:off x="869040" y="3242520"/>
            <a:ext cx="11664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8" name="Picture 1547"/>
          <p:cNvPicPr/>
          <p:nvPr/>
        </p:nvPicPr>
        <p:blipFill>
          <a:blip r:embed="rId13"/>
          <a:stretch/>
        </p:blipFill>
        <p:spPr>
          <a:xfrm>
            <a:off x="802080" y="3534840"/>
            <a:ext cx="25020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9" name="Picture 1548"/>
          <p:cNvPicPr/>
          <p:nvPr/>
        </p:nvPicPr>
        <p:blipFill>
          <a:blip r:embed="rId12"/>
          <a:stretch/>
        </p:blipFill>
        <p:spPr>
          <a:xfrm>
            <a:off x="869040" y="3593520"/>
            <a:ext cx="11664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0" name="Picture 1549"/>
          <p:cNvPicPr/>
          <p:nvPr/>
        </p:nvPicPr>
        <p:blipFill>
          <a:blip r:embed="rId14"/>
          <a:stretch/>
        </p:blipFill>
        <p:spPr>
          <a:xfrm>
            <a:off x="855450" y="4077720"/>
            <a:ext cx="196830" cy="58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1" name="Picture 1550"/>
          <p:cNvPicPr/>
          <p:nvPr/>
        </p:nvPicPr>
        <p:blipFill>
          <a:blip r:embed="rId12"/>
          <a:stretch/>
        </p:blipFill>
        <p:spPr>
          <a:xfrm>
            <a:off x="869040" y="3944520"/>
            <a:ext cx="11664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2" name="Picture 1551"/>
          <p:cNvPicPr/>
          <p:nvPr/>
        </p:nvPicPr>
        <p:blipFill>
          <a:blip r:embed="rId15"/>
          <a:stretch/>
        </p:blipFill>
        <p:spPr>
          <a:xfrm>
            <a:off x="802080" y="4236840"/>
            <a:ext cx="25020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3" name="Picture 1552"/>
          <p:cNvPicPr/>
          <p:nvPr/>
        </p:nvPicPr>
        <p:blipFill>
          <a:blip r:embed="rId12"/>
          <a:stretch/>
        </p:blipFill>
        <p:spPr>
          <a:xfrm>
            <a:off x="869040" y="4295520"/>
            <a:ext cx="11664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4" name="TextBox 1553"/>
          <p:cNvSpPr txBox="1"/>
          <p:nvPr/>
        </p:nvSpPr>
        <p:spPr>
          <a:xfrm>
            <a:off x="496800" y="2934360"/>
            <a:ext cx="86868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>
                <a:solidFill>
                  <a:srgbClr val="1C3F94"/>
                </a:solidFill>
                <a:effectLst/>
                <a:uFillTx/>
                <a:latin typeface="DejaVuSans"/>
                <a:ea typeface="DejaVuSans"/>
              </a:rPr>
              <a:t>Input Layer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55" name="TextBox 1554"/>
          <p:cNvSpPr txBox="1"/>
          <p:nvPr/>
        </p:nvSpPr>
        <p:spPr>
          <a:xfrm>
            <a:off x="375120" y="4571280"/>
            <a:ext cx="1120320" cy="136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Theta &amp; Frequency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556" name="Picture 1555"/>
          <p:cNvPicPr/>
          <p:nvPr/>
        </p:nvPicPr>
        <p:blipFill>
          <a:blip r:embed="rId16"/>
          <a:stretch/>
        </p:blipFill>
        <p:spPr>
          <a:xfrm>
            <a:off x="2582280" y="3233880"/>
            <a:ext cx="25020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7" name="Picture 1556"/>
          <p:cNvPicPr/>
          <p:nvPr/>
        </p:nvPicPr>
        <p:blipFill>
          <a:blip r:embed="rId17"/>
          <a:stretch/>
        </p:blipFill>
        <p:spPr>
          <a:xfrm>
            <a:off x="2624040" y="3292560"/>
            <a:ext cx="16668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8" name="Picture 1557"/>
          <p:cNvPicPr/>
          <p:nvPr/>
        </p:nvPicPr>
        <p:blipFill>
          <a:blip r:embed="rId18"/>
          <a:stretch/>
        </p:blipFill>
        <p:spPr>
          <a:xfrm>
            <a:off x="2582280" y="3551760"/>
            <a:ext cx="25020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9" name="Picture 1558"/>
          <p:cNvPicPr/>
          <p:nvPr/>
        </p:nvPicPr>
        <p:blipFill>
          <a:blip r:embed="rId17"/>
          <a:stretch/>
        </p:blipFill>
        <p:spPr>
          <a:xfrm>
            <a:off x="2624040" y="3610080"/>
            <a:ext cx="16668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0" name="Picture 1559"/>
          <p:cNvPicPr/>
          <p:nvPr/>
        </p:nvPicPr>
        <p:blipFill>
          <a:blip r:embed="rId19"/>
          <a:stretch/>
        </p:blipFill>
        <p:spPr>
          <a:xfrm>
            <a:off x="2582280" y="3869280"/>
            <a:ext cx="25020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1" name="Picture 1560"/>
          <p:cNvPicPr/>
          <p:nvPr/>
        </p:nvPicPr>
        <p:blipFill>
          <a:blip r:embed="rId17"/>
          <a:stretch/>
        </p:blipFill>
        <p:spPr>
          <a:xfrm>
            <a:off x="2624040" y="3927600"/>
            <a:ext cx="16668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2" name="Picture 1561"/>
          <p:cNvPicPr/>
          <p:nvPr/>
        </p:nvPicPr>
        <p:blipFill>
          <a:blip r:embed="rId20"/>
          <a:stretch/>
        </p:blipFill>
        <p:spPr>
          <a:xfrm>
            <a:off x="2582280" y="4186800"/>
            <a:ext cx="25020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3" name="Picture 1562"/>
          <p:cNvPicPr/>
          <p:nvPr/>
        </p:nvPicPr>
        <p:blipFill>
          <a:blip r:embed="rId17"/>
          <a:stretch/>
        </p:blipFill>
        <p:spPr>
          <a:xfrm>
            <a:off x="2624040" y="4245120"/>
            <a:ext cx="16668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4" name="TextBox 1563"/>
          <p:cNvSpPr txBox="1"/>
          <p:nvPr/>
        </p:nvSpPr>
        <p:spPr>
          <a:xfrm>
            <a:off x="2169360" y="2984760"/>
            <a:ext cx="10843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>
                <a:solidFill>
                  <a:srgbClr val="1C3F94"/>
                </a:solidFill>
                <a:effectLst/>
                <a:uFillTx/>
                <a:latin typeface="DejaVuSans"/>
                <a:ea typeface="DejaVuSans"/>
              </a:rPr>
              <a:t>Hidden Layers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65" name="TextBox 1564"/>
          <p:cNvSpPr txBox="1"/>
          <p:nvPr/>
        </p:nvSpPr>
        <p:spPr>
          <a:xfrm>
            <a:off x="2214000" y="4520880"/>
            <a:ext cx="1004040" cy="136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Feature Learning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1566" name="Picture 1565"/>
          <p:cNvPicPr/>
          <p:nvPr/>
        </p:nvPicPr>
        <p:blipFill>
          <a:blip r:embed="rId21"/>
          <a:stretch/>
        </p:blipFill>
        <p:spPr>
          <a:xfrm>
            <a:off x="4362120" y="3359520"/>
            <a:ext cx="25020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7" name="Picture 1566"/>
          <p:cNvPicPr/>
          <p:nvPr/>
        </p:nvPicPr>
        <p:blipFill>
          <a:blip r:embed="rId22"/>
          <a:stretch/>
        </p:blipFill>
        <p:spPr>
          <a:xfrm>
            <a:off x="4420800" y="3417840"/>
            <a:ext cx="13320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8" name="Picture 1567"/>
          <p:cNvPicPr/>
          <p:nvPr/>
        </p:nvPicPr>
        <p:blipFill>
          <a:blip r:embed="rId23"/>
          <a:stretch/>
        </p:blipFill>
        <p:spPr>
          <a:xfrm>
            <a:off x="4362120" y="3710520"/>
            <a:ext cx="25020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69" name="Picture 1568"/>
          <p:cNvPicPr/>
          <p:nvPr/>
        </p:nvPicPr>
        <p:blipFill>
          <a:blip r:embed="rId22"/>
          <a:stretch/>
        </p:blipFill>
        <p:spPr>
          <a:xfrm>
            <a:off x="4420800" y="3768840"/>
            <a:ext cx="13320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0" name="Picture 1569"/>
          <p:cNvPicPr/>
          <p:nvPr/>
        </p:nvPicPr>
        <p:blipFill>
          <a:blip r:embed="rId24"/>
          <a:stretch/>
        </p:blipFill>
        <p:spPr>
          <a:xfrm>
            <a:off x="4362120" y="4061520"/>
            <a:ext cx="25020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1" name="Picture 1570"/>
          <p:cNvPicPr/>
          <p:nvPr/>
        </p:nvPicPr>
        <p:blipFill>
          <a:blip r:embed="rId22"/>
          <a:stretch/>
        </p:blipFill>
        <p:spPr>
          <a:xfrm>
            <a:off x="4420800" y="4119840"/>
            <a:ext cx="133200" cy="13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2" name="TextBox 1571"/>
          <p:cNvSpPr txBox="1"/>
          <p:nvPr/>
        </p:nvSpPr>
        <p:spPr>
          <a:xfrm>
            <a:off x="3992760" y="3110040"/>
            <a:ext cx="99720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u="none" strike="noStrike">
                <a:solidFill>
                  <a:srgbClr val="1C3F94"/>
                </a:solidFill>
                <a:effectLst/>
                <a:uFillTx/>
                <a:latin typeface="DejaVuSans"/>
                <a:ea typeface="DejaVuSans"/>
              </a:rPr>
              <a:t>Output Layer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73" name="TextBox 1572"/>
          <p:cNvSpPr txBox="1"/>
          <p:nvPr/>
        </p:nvSpPr>
        <p:spPr>
          <a:xfrm>
            <a:off x="3983400" y="4395600"/>
            <a:ext cx="1038240" cy="136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20" b="0" u="none" strike="noStrike">
                <a:solidFill>
                  <a:srgbClr val="4B5563"/>
                </a:solidFill>
                <a:effectLst/>
                <a:uFillTx/>
                <a:latin typeface="DejaVuSans"/>
                <a:ea typeface="DejaVuSans"/>
              </a:rPr>
              <a:t>Torque Prediction</a:t>
            </a:r>
            <a:endParaRPr lang="en-US" sz="92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74" name="TextBox 1573"/>
          <p:cNvSpPr txBox="1"/>
          <p:nvPr/>
        </p:nvSpPr>
        <p:spPr>
          <a:xfrm>
            <a:off x="10025640" y="6026400"/>
            <a:ext cx="472320" cy="1573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0" u="none" strike="noStrike">
                <a:solidFill>
                  <a:srgbClr val="6B7280"/>
                </a:solidFill>
                <a:effectLst/>
                <a:uFillTx/>
                <a:latin typeface="DejaVuSans"/>
                <a:ea typeface="DejaVuSans"/>
              </a:rPr>
              <a:t>19 / 21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C0047C8-FA4A-E628-A182-3D50104B3D61}"/>
              </a:ext>
            </a:extLst>
          </p:cNvPr>
          <p:cNvSpPr/>
          <p:nvPr/>
        </p:nvSpPr>
        <p:spPr>
          <a:xfrm flipH="1" flipV="1">
            <a:off x="5716076" y="4011117"/>
            <a:ext cx="66603" cy="66603"/>
          </a:xfrm>
          <a:custGeom>
            <a:avLst/>
            <a:gdLst/>
            <a:ahLst/>
            <a:cxnLst/>
            <a:rect l="0" t="0" r="r" b="b"/>
            <a:pathLst>
              <a:path w="117" h="117">
                <a:moveTo>
                  <a:pt x="117" y="59"/>
                </a:moveTo>
                <a:cubicBezTo>
                  <a:pt x="117" y="67"/>
                  <a:pt x="116" y="74"/>
                  <a:pt x="113" y="81"/>
                </a:cubicBezTo>
                <a:cubicBezTo>
                  <a:pt x="110" y="88"/>
                  <a:pt x="106" y="94"/>
                  <a:pt x="100" y="100"/>
                </a:cubicBezTo>
                <a:cubicBezTo>
                  <a:pt x="94" y="105"/>
                  <a:pt x="87" y="109"/>
                  <a:pt x="80" y="112"/>
                </a:cubicBezTo>
                <a:cubicBezTo>
                  <a:pt x="73" y="115"/>
                  <a:pt x="66" y="117"/>
                  <a:pt x="58" y="117"/>
                </a:cubicBezTo>
                <a:cubicBezTo>
                  <a:pt x="50" y="117"/>
                  <a:pt x="43" y="115"/>
                  <a:pt x="36" y="112"/>
                </a:cubicBezTo>
                <a:cubicBezTo>
                  <a:pt x="29" y="109"/>
                  <a:pt x="22" y="105"/>
                  <a:pt x="17" y="100"/>
                </a:cubicBezTo>
                <a:cubicBezTo>
                  <a:pt x="12" y="94"/>
                  <a:pt x="7" y="88"/>
                  <a:pt x="4" y="81"/>
                </a:cubicBezTo>
                <a:cubicBezTo>
                  <a:pt x="1" y="74"/>
                  <a:pt x="0" y="67"/>
                  <a:pt x="0" y="59"/>
                </a:cubicBezTo>
                <a:cubicBezTo>
                  <a:pt x="0" y="50"/>
                  <a:pt x="1" y="43"/>
                  <a:pt x="4" y="36"/>
                </a:cubicBezTo>
                <a:cubicBezTo>
                  <a:pt x="7" y="29"/>
                  <a:pt x="12" y="22"/>
                  <a:pt x="17" y="17"/>
                </a:cubicBezTo>
                <a:cubicBezTo>
                  <a:pt x="22" y="11"/>
                  <a:pt x="29" y="7"/>
                  <a:pt x="36" y="4"/>
                </a:cubicBezTo>
                <a:cubicBezTo>
                  <a:pt x="43" y="1"/>
                  <a:pt x="50" y="0"/>
                  <a:pt x="58" y="0"/>
                </a:cubicBezTo>
                <a:cubicBezTo>
                  <a:pt x="66" y="0"/>
                  <a:pt x="73" y="1"/>
                  <a:pt x="80" y="4"/>
                </a:cubicBezTo>
                <a:cubicBezTo>
                  <a:pt x="87" y="7"/>
                  <a:pt x="94" y="11"/>
                  <a:pt x="100" y="17"/>
                </a:cubicBezTo>
                <a:cubicBezTo>
                  <a:pt x="106" y="22"/>
                  <a:pt x="110" y="29"/>
                  <a:pt x="113" y="36"/>
                </a:cubicBezTo>
                <a:cubicBezTo>
                  <a:pt x="116" y="43"/>
                  <a:pt x="117" y="50"/>
                  <a:pt x="117" y="59"/>
                </a:cubicBezTo>
                <a:close/>
              </a:path>
            </a:pathLst>
          </a:custGeom>
          <a:solidFill>
            <a:srgbClr val="37415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D4E94-0DB4-6942-5BE5-C9BD89EFDA62}"/>
              </a:ext>
            </a:extLst>
          </p:cNvPr>
          <p:cNvSpPr txBox="1"/>
          <p:nvPr/>
        </p:nvSpPr>
        <p:spPr>
          <a:xfrm>
            <a:off x="5850787" y="3978540"/>
            <a:ext cx="3840795" cy="32316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50" b="1" dirty="0">
                <a:solidFill>
                  <a:srgbClr val="374151"/>
                </a:solidFill>
                <a:latin typeface="DejaVuSans"/>
                <a:ea typeface="DejaVuSans"/>
              </a:rPr>
              <a:t>Call ODE Solver</a:t>
            </a:r>
            <a:r>
              <a:rPr lang="en-US" sz="1050" b="1" u="none" strike="noStrike" dirty="0">
                <a:solidFill>
                  <a:srgbClr val="374151"/>
                </a:solidFill>
                <a:effectLst/>
                <a:uFillTx/>
                <a:latin typeface="DejaVuSans"/>
                <a:ea typeface="DejaVuSans"/>
              </a:rPr>
              <a:t>: </a:t>
            </a:r>
            <a:r>
              <a:rPr lang="en-US" sz="1050" dirty="0">
                <a:solidFill>
                  <a:srgbClr val="374151"/>
                </a:solidFill>
                <a:latin typeface="DejaVuSans"/>
                <a:ea typeface="DejaVuSans"/>
              </a:rPr>
              <a:t>Feed predicted driving force into ODE Solver to attain</a:t>
            </a:r>
          </a:p>
          <a:p>
            <a:r>
              <a:rPr lang="en-US" sz="1050" dirty="0">
                <a:solidFill>
                  <a:srgbClr val="374151"/>
                </a:solidFill>
                <a:latin typeface="DejaVuSans"/>
                <a:ea typeface="DejaVuSans"/>
              </a:rPr>
              <a:t> predicted x and </a:t>
            </a:r>
            <a:r>
              <a:rPr lang="en-US" sz="1050" dirty="0" err="1">
                <a:solidFill>
                  <a:srgbClr val="374151"/>
                </a:solidFill>
                <a:latin typeface="DejaVuSans"/>
                <a:ea typeface="DejaVuSans"/>
              </a:rPr>
              <a:t>x_dot</a:t>
            </a:r>
            <a:endParaRPr lang="en-US" sz="1050" b="0" u="none" strike="noStrike" dirty="0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9" name="Picture 8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026A9C68-A482-431A-49E9-3183EEFFC20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1" y="969120"/>
            <a:ext cx="4608518" cy="19428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Words>857</Words>
  <Application>Microsoft Macintosh PowerPoint</Application>
  <PresentationFormat>Custom</PresentationFormat>
  <Paragraphs>167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DejaVuSans</vt:lpstr>
      <vt:lpstr>DejaVuSerif</vt:lpstr>
      <vt:lpstr>Aptos</vt:lpstr>
      <vt:lpstr>Arial</vt:lpstr>
      <vt:lpstr>Cambria Math</vt:lpstr>
      <vt:lpstr>Symbol</vt:lpstr>
      <vt:lpstr>Times New Roman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#PRISCILLA TAY TZE YEE#</cp:lastModifiedBy>
  <cp:revision>6</cp:revision>
  <dcterms:modified xsi:type="dcterms:W3CDTF">2025-07-22T23:58:42Z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